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08"/>
  </p:normalViewPr>
  <p:slideViewPr>
    <p:cSldViewPr snapToGrid="0" snapToObjects="1">
      <p:cViewPr varScale="1">
        <p:scale>
          <a:sx n="102" d="100"/>
          <a:sy n="102" d="100"/>
        </p:scale>
        <p:origin x="176"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1143000" y="685800"/>
            <a:ext cx="4572000" cy="3429000"/>
          </a:xfrm>
          <a:prstGeom prst="rect">
            <a:avLst/>
          </a:prstGeom>
        </p:spPr>
        <p:txBody>
          <a:bodyPr/>
          <a:lstStyle/>
          <a:p>
            <a:endParaRPr/>
          </a:p>
        </p:txBody>
      </p:sp>
      <p:sp>
        <p:nvSpPr>
          <p:cNvPr id="103" name="Shape 10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r>
              <a:t>Esta diapositiva no se debe modificar, es la portada y debe permanecer igual para todas las presentaciones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pPr marL="171450" indent="-171450">
              <a:buSzPct val="100000"/>
              <a:buChar char="-"/>
            </a:pPr>
            <a:r>
              <a:t>Utilice esta diapositiva para incluir tablas y gráficos.</a:t>
            </a:r>
          </a:p>
          <a:p>
            <a:pPr marL="171450" indent="-171450">
              <a:buSzPct val="100000"/>
              <a:buChar char="-"/>
            </a:pPr>
            <a:r>
              <a:t>Los textos deben ir en azul (utilice el azul que aparece en la opciones de color de letra - -&gt; colores recientes) en tipografía Arial.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noRot="1" noChangeAspect="1"/>
          </p:cNvSpPr>
          <p:nvPr>
            <p:ph type="sldImg"/>
          </p:nvPr>
        </p:nvSpPr>
        <p:spPr>
          <a:prstGeom prst="rect">
            <a:avLst/>
          </a:prstGeom>
        </p:spPr>
        <p:txBody>
          <a:bodyPr/>
          <a:lstStyle/>
          <a:p>
            <a:endParaRPr/>
          </a:p>
        </p:txBody>
      </p:sp>
      <p:sp>
        <p:nvSpPr>
          <p:cNvPr id="249" name="Shape 249"/>
          <p:cNvSpPr>
            <a:spLocks noGrp="1"/>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marL="171450" indent="-171450">
              <a:buSzPct val="100000"/>
              <a:buChar char="-"/>
            </a:pPr>
            <a:r>
              <a:t>Utilice esta diapositiva al final de su presentación</a:t>
            </a:r>
          </a:p>
          <a:p>
            <a:pPr marL="171450" indent="-171450">
              <a:buSzPct val="100000"/>
              <a:buChar char="-"/>
            </a:pPr>
            <a:r>
              <a:t>Esta diapositiva no debe modificarse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pPr marL="171450" indent="-171450">
              <a:buSzPct val="100000"/>
              <a:buChar char="-"/>
            </a:pPr>
            <a:r>
              <a:t>Escriba en esta diapositiva el titulo de la presentación y si lo desea puede agregar los temas que va exponer.</a:t>
            </a:r>
          </a:p>
          <a:p>
            <a:pPr marL="171450" indent="-171450">
              <a:buSzPct val="100000"/>
              <a:buChar char="-"/>
            </a:pPr>
            <a:r>
              <a:t>Si va a dejar solo el titulo déjelo centrado en la diapositiva.</a:t>
            </a:r>
          </a:p>
          <a:p>
            <a:pPr marL="171450" indent="-171450">
              <a:buSzPct val="100000"/>
              <a:buChar char="-"/>
            </a:pPr>
            <a:r>
              <a:t>Los textos deben ir en color blanco en tipografía Arial.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xfrm>
            <a:off x="381000" y="685800"/>
            <a:ext cx="6096000" cy="3429000"/>
          </a:xfrm>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prstGeom prst="rect">
            <a:avLst/>
          </a:prstGeom>
        </p:spPr>
        <p:txBody>
          <a:bodyPr/>
          <a:lstStyle/>
          <a:p>
            <a:endParaRPr/>
          </a:p>
        </p:txBody>
      </p:sp>
      <p:sp>
        <p:nvSpPr>
          <p:cNvPr id="166" name="Shape 166"/>
          <p:cNvSpPr>
            <a:spLocks noGrp="1"/>
          </p:cNvSpPr>
          <p:nvPr>
            <p:ph type="body" sz="quarter" idx="1"/>
          </p:nvPr>
        </p:nvSpPr>
        <p:spPr>
          <a:prstGeom prst="rect">
            <a:avLst/>
          </a:prstGeom>
        </p:spPr>
        <p:txBody>
          <a:bodyPr/>
          <a:lstStyle/>
          <a:p>
            <a:pPr marL="171450" indent="-171450">
              <a:buSzPct val="100000"/>
              <a:buChar char="-"/>
            </a:pPr>
            <a:r>
              <a:t>Utilice esta diapositiva como introducción de una nueva sección de la presentación o para destacar una frase clave.</a:t>
            </a:r>
          </a:p>
          <a:p>
            <a:pPr marL="171450" indent="-171450">
              <a:buSzPct val="100000"/>
              <a:buChar char="-"/>
            </a:pPr>
            <a:r>
              <a:t>Al tener una foto de fondo los textos deben ser concisos.</a:t>
            </a:r>
          </a:p>
          <a:p>
            <a:pPr marL="171450" indent="-171450">
              <a:buSzPct val="100000"/>
              <a:buChar char="-"/>
            </a:pPr>
            <a:r>
              <a:t>Los textos debe ir en blanco utilizando la tipografía Arial con un tamaño mínimo de 16 puntos.</a:t>
            </a:r>
          </a:p>
          <a:p>
            <a:pPr marL="171450" indent="-171450">
              <a:buSzPct val="100000"/>
              <a:buChar char="-"/>
            </a:pPr>
            <a:r>
              <a:t>Esta diapositiva es completamente editable, usted puede borrar la imagen de fondo e insertar una nueva fotografía. Asegúrese que al momento de hacerlo, no borre el logo del SENA que aparece en la parte superior izquierda, ni tampoco borre el recuadro negro con transparencia del lado derecho ya que este es indispensable para garantizar lectura del texto sobre la imagen. Así mismo recuerde que al insertar la nueva fotografía debe darle en la opción: click derecho </a:t>
            </a:r>
            <a:r>
              <a:rPr>
                <a:latin typeface="Wingdings"/>
                <a:ea typeface="Wingdings"/>
                <a:cs typeface="Wingdings"/>
                <a:sym typeface="Wingdings"/>
              </a:rPr>
              <a:t> </a:t>
            </a:r>
            <a:r>
              <a:t>enviar al fondo.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pPr marL="171450" indent="-171450">
              <a:buSzPct val="100000"/>
              <a:buChar char="-"/>
            </a:pPr>
            <a:r>
              <a:t>Utilice esta diapositiva si necesita incluir textos más extensos.</a:t>
            </a:r>
          </a:p>
          <a:p>
            <a:pPr marL="171450" indent="-171450">
              <a:buSzPct val="100000"/>
              <a:buChar char="-"/>
            </a:pPr>
            <a:r>
              <a:t>Los textos deben ir en azul (utilice el azul que aparece en la opciones de color de letra - -&gt; colores recientes) en tipografía Arial y justificados.</a:t>
            </a:r>
          </a:p>
          <a:p>
            <a:pPr marL="171450" indent="-171450">
              <a:buSzPct val="100000"/>
              <a:buChar char="-"/>
            </a:pPr>
            <a:r>
              <a:t>Asegúrese que los textos no se monten sobre la franja verde.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iapositiva de título">
    <p:spTree>
      <p:nvGrpSpPr>
        <p:cNvPr id="1" name=""/>
        <p:cNvGrpSpPr/>
        <p:nvPr/>
      </p:nvGrpSpPr>
      <p:grpSpPr>
        <a:xfrm>
          <a:off x="0" y="0"/>
          <a:ext cx="0" cy="0"/>
          <a:chOff x="0" y="0"/>
          <a:chExt cx="0" cy="0"/>
        </a:xfrm>
      </p:grpSpPr>
      <p:sp>
        <p:nvSpPr>
          <p:cNvPr id="12"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ido con título">
    <p:spTree>
      <p:nvGrpSpPr>
        <p:cNvPr id="1" name=""/>
        <p:cNvGrpSpPr/>
        <p:nvPr/>
      </p:nvGrpSpPr>
      <p:grpSpPr>
        <a:xfrm>
          <a:off x="0" y="0"/>
          <a:ext cx="0" cy="0"/>
          <a:chOff x="0" y="0"/>
          <a:chExt cx="0" cy="0"/>
        </a:xfrm>
      </p:grpSpPr>
      <p:sp>
        <p:nvSpPr>
          <p:cNvPr id="83" name="Texto del título"/>
          <p:cNvSpPr txBox="1">
            <a:spLocks noGrp="1"/>
          </p:cNvSpPr>
          <p:nvPr>
            <p:ph type="title"/>
          </p:nvPr>
        </p:nvSpPr>
        <p:spPr>
          <a:xfrm>
            <a:off x="457201" y="204786"/>
            <a:ext cx="3008314" cy="871539"/>
          </a:xfrm>
          <a:prstGeom prst="rect">
            <a:avLst/>
          </a:prstGeom>
        </p:spPr>
        <p:txBody>
          <a:bodyPr anchor="b"/>
          <a:lstStyle>
            <a:lvl1pPr algn="l">
              <a:defRPr sz="2000" b="1"/>
            </a:lvl1pPr>
          </a:lstStyle>
          <a:p>
            <a:r>
              <a:t>Texto del título</a:t>
            </a:r>
          </a:p>
        </p:txBody>
      </p:sp>
      <p:sp>
        <p:nvSpPr>
          <p:cNvPr id="84" name="Nivel de texto 1…"/>
          <p:cNvSpPr txBox="1">
            <a:spLocks noGrp="1"/>
          </p:cNvSpPr>
          <p:nvPr>
            <p:ph type="body" idx="1"/>
          </p:nvPr>
        </p:nvSpPr>
        <p:spPr>
          <a:xfrm>
            <a:off x="3575050" y="204788"/>
            <a:ext cx="5111750" cy="4389836"/>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85" name="Marcador de texto 3"/>
          <p:cNvSpPr>
            <a:spLocks noGrp="1"/>
          </p:cNvSpPr>
          <p:nvPr>
            <p:ph type="body" sz="half" idx="13"/>
          </p:nvPr>
        </p:nvSpPr>
        <p:spPr>
          <a:xfrm>
            <a:off x="457200" y="1076326"/>
            <a:ext cx="3008315" cy="3518297"/>
          </a:xfrm>
          <a:prstGeom prst="rect">
            <a:avLst/>
          </a:prstGeom>
        </p:spPr>
        <p:txBody>
          <a:bodyPr/>
          <a:lstStyle/>
          <a:p>
            <a:pPr marL="0" indent="0">
              <a:spcBef>
                <a:spcPts val="300"/>
              </a:spcBef>
              <a:buSzTx/>
              <a:buFontTx/>
              <a:buNone/>
              <a:defRPr sz="1400"/>
            </a:pPr>
            <a:endParaRPr/>
          </a:p>
        </p:txBody>
      </p:sp>
      <p:sp>
        <p:nvSpPr>
          <p:cNvPr id="86" name="Número de diapositiva"/>
          <p:cNvSpPr txBox="1">
            <a:spLocks noGrp="1"/>
          </p:cNvSpPr>
          <p:nvPr>
            <p:ph type="sldNum" sz="quarter" idx="2"/>
          </p:nvPr>
        </p:nvSpPr>
        <p:spPr>
          <a:xfrm>
            <a:off x="8422818" y="4769564"/>
            <a:ext cx="263983" cy="26924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Imagen con título">
    <p:spTree>
      <p:nvGrpSpPr>
        <p:cNvPr id="1" name=""/>
        <p:cNvGrpSpPr/>
        <p:nvPr/>
      </p:nvGrpSpPr>
      <p:grpSpPr>
        <a:xfrm>
          <a:off x="0" y="0"/>
          <a:ext cx="0" cy="0"/>
          <a:chOff x="0" y="0"/>
          <a:chExt cx="0" cy="0"/>
        </a:xfrm>
      </p:grpSpPr>
      <p:sp>
        <p:nvSpPr>
          <p:cNvPr id="93" name="Texto del título"/>
          <p:cNvSpPr txBox="1">
            <a:spLocks noGrp="1"/>
          </p:cNvSpPr>
          <p:nvPr>
            <p:ph type="title"/>
          </p:nvPr>
        </p:nvSpPr>
        <p:spPr>
          <a:xfrm>
            <a:off x="1792288" y="3600450"/>
            <a:ext cx="5486401" cy="425054"/>
          </a:xfrm>
          <a:prstGeom prst="rect">
            <a:avLst/>
          </a:prstGeom>
        </p:spPr>
        <p:txBody>
          <a:bodyPr anchor="b"/>
          <a:lstStyle>
            <a:lvl1pPr algn="l">
              <a:defRPr sz="2000" b="1"/>
            </a:lvl1pPr>
          </a:lstStyle>
          <a:p>
            <a:r>
              <a:t>Texto del título</a:t>
            </a:r>
          </a:p>
        </p:txBody>
      </p:sp>
      <p:sp>
        <p:nvSpPr>
          <p:cNvPr id="94" name="Marcador de posición de imagen 2"/>
          <p:cNvSpPr>
            <a:spLocks noGrp="1"/>
          </p:cNvSpPr>
          <p:nvPr>
            <p:ph type="pic" sz="half" idx="13"/>
          </p:nvPr>
        </p:nvSpPr>
        <p:spPr>
          <a:xfrm>
            <a:off x="1792288" y="459581"/>
            <a:ext cx="5486401" cy="3086101"/>
          </a:xfrm>
          <a:prstGeom prst="rect">
            <a:avLst/>
          </a:prstGeom>
        </p:spPr>
        <p:txBody>
          <a:bodyPr lIns="91439" rIns="91439">
            <a:noAutofit/>
          </a:bodyPr>
          <a:lstStyle/>
          <a:p>
            <a:endParaRPr/>
          </a:p>
        </p:txBody>
      </p:sp>
      <p:sp>
        <p:nvSpPr>
          <p:cNvPr id="95" name="Nivel de texto 1…"/>
          <p:cNvSpPr txBox="1">
            <a:spLocks noGrp="1"/>
          </p:cNvSpPr>
          <p:nvPr>
            <p:ph type="body" sz="quarter" idx="1"/>
          </p:nvPr>
        </p:nvSpPr>
        <p:spPr>
          <a:xfrm>
            <a:off x="1792288" y="4025503"/>
            <a:ext cx="5486401" cy="603648"/>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Nivel de texto 1</a:t>
            </a:r>
          </a:p>
          <a:p>
            <a:pPr lvl="1"/>
            <a:r>
              <a:t>Nivel de texto 2</a:t>
            </a:r>
          </a:p>
          <a:p>
            <a:pPr lvl="2"/>
            <a:r>
              <a:t>Nivel de texto 3</a:t>
            </a:r>
          </a:p>
          <a:p>
            <a:pPr lvl="3"/>
            <a:r>
              <a:t>Nivel de texto 4</a:t>
            </a:r>
          </a:p>
          <a:p>
            <a:pPr lvl="4"/>
            <a:r>
              <a:t>Nivel de texto 5</a:t>
            </a:r>
          </a:p>
        </p:txBody>
      </p:sp>
      <p:sp>
        <p:nvSpPr>
          <p:cNvPr id="96" name="Número de diapositiva"/>
          <p:cNvSpPr txBox="1">
            <a:spLocks noGrp="1"/>
          </p:cNvSpPr>
          <p:nvPr>
            <p:ph type="sldNum" sz="quarter" idx="2"/>
          </p:nvPr>
        </p:nvSpPr>
        <p:spPr>
          <a:xfrm>
            <a:off x="8422818" y="4769564"/>
            <a:ext cx="263983" cy="26924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ítulo y objetos">
    <p:spTree>
      <p:nvGrpSpPr>
        <p:cNvPr id="1" name=""/>
        <p:cNvGrpSpPr/>
        <p:nvPr/>
      </p:nvGrpSpPr>
      <p:grpSpPr>
        <a:xfrm>
          <a:off x="0" y="0"/>
          <a:ext cx="0" cy="0"/>
          <a:chOff x="0" y="0"/>
          <a:chExt cx="0" cy="0"/>
        </a:xfrm>
      </p:grpSpPr>
      <p:pic>
        <p:nvPicPr>
          <p:cNvPr id="19" name="Imagen 1" descr="Imagen 1"/>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20"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Encabezado de sección">
    <p:spTree>
      <p:nvGrpSpPr>
        <p:cNvPr id="1" name=""/>
        <p:cNvGrpSpPr/>
        <p:nvPr/>
      </p:nvGrpSpPr>
      <p:grpSpPr>
        <a:xfrm>
          <a:off x="0" y="0"/>
          <a:ext cx="0" cy="0"/>
          <a:chOff x="0" y="0"/>
          <a:chExt cx="0" cy="0"/>
        </a:xfrm>
      </p:grpSpPr>
      <p:pic>
        <p:nvPicPr>
          <p:cNvPr id="27" name="Imagen 1" descr="Imagen 1"/>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28"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seño personalizado">
    <p:spTree>
      <p:nvGrpSpPr>
        <p:cNvPr id="1" name=""/>
        <p:cNvGrpSpPr/>
        <p:nvPr/>
      </p:nvGrpSpPr>
      <p:grpSpPr>
        <a:xfrm>
          <a:off x="0" y="0"/>
          <a:ext cx="0" cy="0"/>
          <a:chOff x="0" y="0"/>
          <a:chExt cx="0" cy="0"/>
        </a:xfrm>
      </p:grpSpPr>
      <p:pic>
        <p:nvPicPr>
          <p:cNvPr id="35" name="Imagen 1" descr="Imagen 1"/>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36"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Diseño personalizado">
    <p:spTree>
      <p:nvGrpSpPr>
        <p:cNvPr id="1" name=""/>
        <p:cNvGrpSpPr/>
        <p:nvPr/>
      </p:nvGrpSpPr>
      <p:grpSpPr>
        <a:xfrm>
          <a:off x="0" y="0"/>
          <a:ext cx="0" cy="0"/>
          <a:chOff x="0" y="0"/>
          <a:chExt cx="0" cy="0"/>
        </a:xfrm>
      </p:grpSpPr>
      <p:sp>
        <p:nvSpPr>
          <p:cNvPr id="43"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Dos objetos">
    <p:spTree>
      <p:nvGrpSpPr>
        <p:cNvPr id="1" name=""/>
        <p:cNvGrpSpPr/>
        <p:nvPr/>
      </p:nvGrpSpPr>
      <p:grpSpPr>
        <a:xfrm>
          <a:off x="0" y="0"/>
          <a:ext cx="0" cy="0"/>
          <a:chOff x="0" y="0"/>
          <a:chExt cx="0" cy="0"/>
        </a:xfrm>
      </p:grpSpPr>
      <p:pic>
        <p:nvPicPr>
          <p:cNvPr id="50" name="Imagen 2" descr="Imagen 2"/>
          <p:cNvPicPr>
            <a:picLocks noChangeAspect="1"/>
          </p:cNvPicPr>
          <p:nvPr/>
        </p:nvPicPr>
        <p:blipFill>
          <a:blip r:embed="rId2"/>
          <a:stretch>
            <a:fillRect/>
          </a:stretch>
        </p:blipFill>
        <p:spPr>
          <a:xfrm>
            <a:off x="0" y="0"/>
            <a:ext cx="9144000" cy="5143500"/>
          </a:xfrm>
          <a:prstGeom prst="rect">
            <a:avLst/>
          </a:prstGeom>
          <a:ln w="12700">
            <a:miter lim="400000"/>
          </a:ln>
        </p:spPr>
      </p:pic>
      <p:sp>
        <p:nvSpPr>
          <p:cNvPr id="51" name="Número de diapositiva"/>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mparación">
    <p:spTree>
      <p:nvGrpSpPr>
        <p:cNvPr id="1" name=""/>
        <p:cNvGrpSpPr/>
        <p:nvPr/>
      </p:nvGrpSpPr>
      <p:grpSpPr>
        <a:xfrm>
          <a:off x="0" y="0"/>
          <a:ext cx="0" cy="0"/>
          <a:chOff x="0" y="0"/>
          <a:chExt cx="0" cy="0"/>
        </a:xfrm>
      </p:grpSpPr>
      <p:sp>
        <p:nvSpPr>
          <p:cNvPr id="58" name="Texto del título"/>
          <p:cNvSpPr txBox="1">
            <a:spLocks noGrp="1"/>
          </p:cNvSpPr>
          <p:nvPr>
            <p:ph type="title"/>
          </p:nvPr>
        </p:nvSpPr>
        <p:spPr>
          <a:xfrm>
            <a:off x="457200" y="205978"/>
            <a:ext cx="8229600" cy="857251"/>
          </a:xfrm>
          <a:prstGeom prst="rect">
            <a:avLst/>
          </a:prstGeom>
        </p:spPr>
        <p:txBody>
          <a:bodyPr/>
          <a:lstStyle/>
          <a:p>
            <a:r>
              <a:t>Texto del título</a:t>
            </a:r>
          </a:p>
        </p:txBody>
      </p:sp>
      <p:sp>
        <p:nvSpPr>
          <p:cNvPr id="59" name="Nivel de texto 1…"/>
          <p:cNvSpPr txBox="1">
            <a:spLocks noGrp="1"/>
          </p:cNvSpPr>
          <p:nvPr>
            <p:ph type="body" sz="quarter" idx="1"/>
          </p:nvPr>
        </p:nvSpPr>
        <p:spPr>
          <a:xfrm>
            <a:off x="457200" y="1151334"/>
            <a:ext cx="4040188" cy="479823"/>
          </a:xfrm>
          <a:prstGeom prst="rect">
            <a:avLst/>
          </a:prstGeom>
        </p:spPr>
        <p:txBody>
          <a:bodyPr anchor="b"/>
          <a:lstStyle>
            <a:lvl1pPr marL="0" indent="0">
              <a:spcBef>
                <a:spcPts val="500"/>
              </a:spcBef>
              <a:buSzTx/>
              <a:buFontTx/>
              <a:buNone/>
              <a:defRPr sz="2400" b="1"/>
            </a:lvl1pPr>
            <a:lvl2pPr marL="0" indent="457200">
              <a:spcBef>
                <a:spcPts val="500"/>
              </a:spcBef>
              <a:buSzTx/>
              <a:buFontTx/>
              <a:buNone/>
              <a:defRPr sz="2400" b="1"/>
            </a:lvl2pPr>
            <a:lvl3pPr marL="0" indent="914400">
              <a:spcBef>
                <a:spcPts val="500"/>
              </a:spcBef>
              <a:buSzTx/>
              <a:buFontTx/>
              <a:buNone/>
              <a:defRPr sz="2400" b="1"/>
            </a:lvl3pPr>
            <a:lvl4pPr marL="0" indent="1371600">
              <a:spcBef>
                <a:spcPts val="500"/>
              </a:spcBef>
              <a:buSzTx/>
              <a:buFontTx/>
              <a:buNone/>
              <a:defRPr sz="2400" b="1"/>
            </a:lvl4pPr>
            <a:lvl5pPr marL="0" indent="1828800">
              <a:spcBef>
                <a:spcPts val="500"/>
              </a:spcBef>
              <a:buSzTx/>
              <a:buFontTx/>
              <a:buNone/>
              <a:defRPr sz="2400" b="1"/>
            </a:lvl5pPr>
          </a:lstStyle>
          <a:p>
            <a:r>
              <a:t>Nivel de texto 1</a:t>
            </a:r>
          </a:p>
          <a:p>
            <a:pPr lvl="1"/>
            <a:r>
              <a:t>Nivel de texto 2</a:t>
            </a:r>
          </a:p>
          <a:p>
            <a:pPr lvl="2"/>
            <a:r>
              <a:t>Nivel de texto 3</a:t>
            </a:r>
          </a:p>
          <a:p>
            <a:pPr lvl="3"/>
            <a:r>
              <a:t>Nivel de texto 4</a:t>
            </a:r>
          </a:p>
          <a:p>
            <a:pPr lvl="4"/>
            <a:r>
              <a:t>Nivel de texto 5</a:t>
            </a:r>
          </a:p>
        </p:txBody>
      </p:sp>
      <p:sp>
        <p:nvSpPr>
          <p:cNvPr id="60" name="Marcador de texto 4"/>
          <p:cNvSpPr>
            <a:spLocks noGrp="1"/>
          </p:cNvSpPr>
          <p:nvPr>
            <p:ph type="body" sz="quarter" idx="13"/>
          </p:nvPr>
        </p:nvSpPr>
        <p:spPr>
          <a:xfrm>
            <a:off x="4645026" y="1151334"/>
            <a:ext cx="4041776" cy="479823"/>
          </a:xfrm>
          <a:prstGeom prst="rect">
            <a:avLst/>
          </a:prstGeom>
        </p:spPr>
        <p:txBody>
          <a:bodyPr anchor="b"/>
          <a:lstStyle/>
          <a:p>
            <a:pPr marL="0" indent="0">
              <a:spcBef>
                <a:spcPts val="500"/>
              </a:spcBef>
              <a:buSzTx/>
              <a:buFontTx/>
              <a:buNone/>
              <a:defRPr sz="2400" b="1"/>
            </a:pPr>
            <a:endParaRPr/>
          </a:p>
        </p:txBody>
      </p:sp>
      <p:sp>
        <p:nvSpPr>
          <p:cNvPr id="61" name="Número de diapositiva"/>
          <p:cNvSpPr txBox="1">
            <a:spLocks noGrp="1"/>
          </p:cNvSpPr>
          <p:nvPr>
            <p:ph type="sldNum" sz="quarter" idx="2"/>
          </p:nvPr>
        </p:nvSpPr>
        <p:spPr>
          <a:xfrm>
            <a:off x="8422818" y="4769564"/>
            <a:ext cx="263983" cy="26924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ólo el título">
    <p:spTree>
      <p:nvGrpSpPr>
        <p:cNvPr id="1" name=""/>
        <p:cNvGrpSpPr/>
        <p:nvPr/>
      </p:nvGrpSpPr>
      <p:grpSpPr>
        <a:xfrm>
          <a:off x="0" y="0"/>
          <a:ext cx="0" cy="0"/>
          <a:chOff x="0" y="0"/>
          <a:chExt cx="0" cy="0"/>
        </a:xfrm>
      </p:grpSpPr>
      <p:sp>
        <p:nvSpPr>
          <p:cNvPr id="68" name="Texto del título"/>
          <p:cNvSpPr txBox="1">
            <a:spLocks noGrp="1"/>
          </p:cNvSpPr>
          <p:nvPr>
            <p:ph type="title"/>
          </p:nvPr>
        </p:nvSpPr>
        <p:spPr>
          <a:xfrm>
            <a:off x="457200" y="205978"/>
            <a:ext cx="8229600" cy="857251"/>
          </a:xfrm>
          <a:prstGeom prst="rect">
            <a:avLst/>
          </a:prstGeom>
        </p:spPr>
        <p:txBody>
          <a:bodyPr/>
          <a:lstStyle/>
          <a:p>
            <a:r>
              <a:t>Texto del título</a:t>
            </a:r>
          </a:p>
        </p:txBody>
      </p:sp>
      <p:sp>
        <p:nvSpPr>
          <p:cNvPr id="69" name="Número de diapositiva"/>
          <p:cNvSpPr txBox="1">
            <a:spLocks noGrp="1"/>
          </p:cNvSpPr>
          <p:nvPr>
            <p:ph type="sldNum" sz="quarter" idx="2"/>
          </p:nvPr>
        </p:nvSpPr>
        <p:spPr>
          <a:xfrm>
            <a:off x="8422818" y="4769564"/>
            <a:ext cx="263983" cy="269241"/>
          </a:xfrm>
          <a:prstGeom prst="rect">
            <a:avLst/>
          </a:prstGeom>
        </p:spPr>
        <p:txBody>
          <a:bodyPr/>
          <a:lstStyle/>
          <a:p>
            <a:fld id="{86CB4B4D-7CA3-9044-876B-883B54F8677D}" type="slidenum">
              <a:t>‹Nº›</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En blanco">
    <p:spTree>
      <p:nvGrpSpPr>
        <p:cNvPr id="1" name=""/>
        <p:cNvGrpSpPr/>
        <p:nvPr/>
      </p:nvGrpSpPr>
      <p:grpSpPr>
        <a:xfrm>
          <a:off x="0" y="0"/>
          <a:ext cx="0" cy="0"/>
          <a:chOff x="0" y="0"/>
          <a:chExt cx="0" cy="0"/>
        </a:xfrm>
      </p:grpSpPr>
      <p:sp>
        <p:nvSpPr>
          <p:cNvPr id="76" name="Número de diapositiva"/>
          <p:cNvSpPr txBox="1">
            <a:spLocks noGrp="1"/>
          </p:cNvSpPr>
          <p:nvPr>
            <p:ph type="sldNum" sz="quarter" idx="2"/>
          </p:nvPr>
        </p:nvSpPr>
        <p:spPr>
          <a:xfrm>
            <a:off x="8422818" y="4769564"/>
            <a:ext cx="263983" cy="269241"/>
          </a:xfrm>
          <a:prstGeom prst="rect">
            <a:avLst/>
          </a:prstGeom>
        </p:spPr>
        <p:txBody>
          <a:bodyPr/>
          <a:lstStyle/>
          <a:p>
            <a:fld id="{86CB4B4D-7CA3-9044-876B-883B54F8677D}" type="slidenum">
              <a:t>‹Nº›</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n 2" descr="Imagen 2"/>
          <p:cNvPicPr>
            <a:picLocks noChangeAspect="1"/>
          </p:cNvPicPr>
          <p:nvPr/>
        </p:nvPicPr>
        <p:blipFill>
          <a:blip r:embed="rId13"/>
          <a:stretch>
            <a:fillRect/>
          </a:stretch>
        </p:blipFill>
        <p:spPr>
          <a:xfrm>
            <a:off x="0" y="0"/>
            <a:ext cx="9144000" cy="5143500"/>
          </a:xfrm>
          <a:prstGeom prst="rect">
            <a:avLst/>
          </a:prstGeom>
          <a:ln w="12700">
            <a:miter lim="400000"/>
          </a:ln>
        </p:spPr>
      </p:pic>
      <p:sp>
        <p:nvSpPr>
          <p:cNvPr id="3" name="Texto del título"/>
          <p:cNvSpPr txBox="1">
            <a:spLocks noGrp="1"/>
          </p:cNvSpPr>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Texto del título</a:t>
            </a:r>
          </a:p>
        </p:txBody>
      </p:sp>
      <p:sp>
        <p:nvSpPr>
          <p:cNvPr id="4" name="Nivel de texto 1…"/>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Nivel de texto 1</a:t>
            </a:r>
          </a:p>
          <a:p>
            <a:pPr lvl="1"/>
            <a:r>
              <a:t>Nivel de texto 2</a:t>
            </a:r>
          </a:p>
          <a:p>
            <a:pPr lvl="2"/>
            <a:r>
              <a:t>Nivel de texto 3</a:t>
            </a:r>
          </a:p>
          <a:p>
            <a:pPr lvl="3"/>
            <a:r>
              <a:t>Nivel de texto 4</a:t>
            </a:r>
          </a:p>
          <a:p>
            <a:pPr lvl="4"/>
            <a:r>
              <a:t>Nivel de texto 5</a:t>
            </a:r>
          </a:p>
        </p:txBody>
      </p:sp>
      <p:sp>
        <p:nvSpPr>
          <p:cNvPr id="5" name="Número de diapositiva"/>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8.ti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ítulo 1"/>
          <p:cNvSpPr txBox="1"/>
          <p:nvPr/>
        </p:nvSpPr>
        <p:spPr>
          <a:xfrm>
            <a:off x="1685163" y="2102642"/>
            <a:ext cx="4561492" cy="967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6000" b="1" i="1">
                <a:solidFill>
                  <a:srgbClr val="0070C0"/>
                </a:solidFill>
              </a:defRPr>
            </a:lvl1pPr>
          </a:lstStyle>
          <a:p>
            <a:r>
              <a:t>BLACKRAWE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CuadroTexto 1"/>
          <p:cNvSpPr txBox="1"/>
          <p:nvPr/>
        </p:nvSpPr>
        <p:spPr>
          <a:xfrm>
            <a:off x="444426" y="740679"/>
            <a:ext cx="4392003"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b="1">
                <a:solidFill>
                  <a:srgbClr val="274FB2"/>
                </a:solidFill>
                <a:latin typeface="Work Sans"/>
                <a:ea typeface="Work Sans"/>
                <a:cs typeface="Work Sans"/>
                <a:sym typeface="Work Sans"/>
              </a:defRPr>
            </a:lvl1pPr>
          </a:lstStyle>
          <a:p>
            <a:r>
              <a:t>OBJETIVO ESPECIFICOS</a:t>
            </a:r>
          </a:p>
        </p:txBody>
      </p:sp>
      <p:sp>
        <p:nvSpPr>
          <p:cNvPr id="176" name="CuadroTexto 2"/>
          <p:cNvSpPr txBox="1"/>
          <p:nvPr/>
        </p:nvSpPr>
        <p:spPr>
          <a:xfrm>
            <a:off x="1171315" y="1566043"/>
            <a:ext cx="6801369" cy="3036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160421" marR="331470" indent="-160421" defTabSz="449580">
              <a:lnSpc>
                <a:spcPct val="200000"/>
              </a:lnSpc>
              <a:buSzPct val="100000"/>
              <a:buChar char="•"/>
              <a:defRPr sz="1600" b="1">
                <a:latin typeface="Arial"/>
                <a:ea typeface="Arial"/>
                <a:cs typeface="Arial"/>
                <a:sym typeface="Arial"/>
              </a:defRPr>
            </a:pPr>
            <a:r>
              <a:t>Facilitar el contacto entre el prestador del servicio y tomador del servicio.</a:t>
            </a:r>
          </a:p>
          <a:p>
            <a:pPr marL="160421" marR="331470" indent="-160421" defTabSz="449580">
              <a:lnSpc>
                <a:spcPct val="200000"/>
              </a:lnSpc>
              <a:buSzPct val="100000"/>
              <a:buChar char="•"/>
              <a:defRPr sz="1600" b="1">
                <a:latin typeface="Arial"/>
                <a:ea typeface="Arial"/>
                <a:cs typeface="Arial"/>
                <a:sym typeface="Arial"/>
              </a:defRPr>
            </a:pPr>
            <a:r>
              <a:t>Identificar las necesidades  de los agentes que intervienen en el alquiler del inmueble.</a:t>
            </a:r>
          </a:p>
          <a:p>
            <a:pPr marL="160421" marR="331470" indent="-160421" defTabSz="449580">
              <a:lnSpc>
                <a:spcPct val="200000"/>
              </a:lnSpc>
              <a:buSzPct val="100000"/>
              <a:buChar char="•"/>
              <a:defRPr sz="1600" b="1">
                <a:latin typeface="Arial"/>
                <a:ea typeface="Arial"/>
                <a:cs typeface="Arial"/>
                <a:sym typeface="Arial"/>
              </a:defRPr>
            </a:pPr>
            <a:r>
              <a:t>Agilizar el proceso del alquilar de un inmueble.</a:t>
            </a:r>
          </a:p>
          <a:p>
            <a:pPr marL="160421" marR="331470" indent="-160421" defTabSz="449580">
              <a:lnSpc>
                <a:spcPct val="200000"/>
              </a:lnSpc>
              <a:buSzPct val="100000"/>
              <a:buChar char="•"/>
              <a:defRPr sz="1600" b="1">
                <a:latin typeface="Arial"/>
                <a:ea typeface="Arial"/>
                <a:cs typeface="Arial"/>
                <a:sym typeface="Arial"/>
              </a:defRPr>
            </a:pPr>
            <a:r>
              <a:t>Mostrar alternativas de inmuebles para su alquiler.</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n" descr="Imagen"/>
          <p:cNvPicPr>
            <a:picLocks noChangeAspect="1"/>
          </p:cNvPicPr>
          <p:nvPr/>
        </p:nvPicPr>
        <p:blipFill>
          <a:blip r:embed="rId3"/>
          <a:stretch>
            <a:fillRect/>
          </a:stretch>
        </p:blipFill>
        <p:spPr>
          <a:xfrm>
            <a:off x="-52290" y="-155913"/>
            <a:ext cx="9248580" cy="5767151"/>
          </a:xfrm>
          <a:prstGeom prst="rect">
            <a:avLst/>
          </a:prstGeom>
          <a:ln w="12700">
            <a:miter lim="400000"/>
          </a:ln>
        </p:spPr>
      </p:pic>
      <p:sp>
        <p:nvSpPr>
          <p:cNvPr id="181"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82" name="CuadroTexto 7"/>
          <p:cNvSpPr txBox="1"/>
          <p:nvPr/>
        </p:nvSpPr>
        <p:spPr>
          <a:xfrm>
            <a:off x="3919220" y="611103"/>
            <a:ext cx="4736446" cy="119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2400" b="1">
                <a:solidFill>
                  <a:srgbClr val="FFFFFF"/>
                </a:solidFill>
                <a:latin typeface="Work sans"/>
                <a:ea typeface="Work sans"/>
                <a:cs typeface="Work sans"/>
                <a:sym typeface="Work sans"/>
              </a:defRPr>
            </a:pPr>
            <a:r>
              <a:t>INFORME   TECNICAS</a:t>
            </a:r>
          </a:p>
          <a:p>
            <a:pPr algn="r">
              <a:defRPr sz="2400" b="1">
                <a:solidFill>
                  <a:srgbClr val="FFFFFF"/>
                </a:solidFill>
                <a:latin typeface="Work sans"/>
                <a:ea typeface="Work sans"/>
                <a:cs typeface="Work sans"/>
                <a:sym typeface="Work sans"/>
              </a:defRPr>
            </a:pPr>
            <a:r>
              <a:t>LEVANTAMIENTO DE</a:t>
            </a:r>
          </a:p>
          <a:p>
            <a:pPr algn="r">
              <a:defRPr sz="2400" b="1">
                <a:solidFill>
                  <a:srgbClr val="FFFFFF"/>
                </a:solidFill>
                <a:latin typeface="Work sans"/>
                <a:ea typeface="Work sans"/>
                <a:cs typeface="Work sans"/>
                <a:sym typeface="Work sans"/>
              </a:defRPr>
            </a:pPr>
            <a:r>
              <a:t>INFORMACION  </a:t>
            </a:r>
          </a:p>
        </p:txBody>
      </p:sp>
      <p:pic>
        <p:nvPicPr>
          <p:cNvPr id="183" name="Imagen 10" descr="Imagen 10"/>
          <p:cNvPicPr>
            <a:picLocks noChangeAspect="1"/>
          </p:cNvPicPr>
          <p:nvPr/>
        </p:nvPicPr>
        <p:blipFill>
          <a:blip r:embed="rId4"/>
          <a:stretch>
            <a:fillRect/>
          </a:stretch>
        </p:blipFill>
        <p:spPr>
          <a:xfrm rot="10800000" flipH="1">
            <a:off x="7940706" y="2181050"/>
            <a:ext cx="642358" cy="41564"/>
          </a:xfrm>
          <a:prstGeom prst="rect">
            <a:avLst/>
          </a:prstGeom>
          <a:ln w="12700">
            <a:miter lim="400000"/>
          </a:ln>
        </p:spPr>
      </p:pic>
      <p:pic>
        <p:nvPicPr>
          <p:cNvPr id="184" name="Imagen 15" descr="Imagen 15"/>
          <p:cNvPicPr>
            <a:picLocks noChangeAspect="1"/>
          </p:cNvPicPr>
          <p:nvPr/>
        </p:nvPicPr>
        <p:blipFill>
          <a:blip r:embed="rId5"/>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adroTexto 1"/>
          <p:cNvSpPr txBox="1"/>
          <p:nvPr/>
        </p:nvSpPr>
        <p:spPr>
          <a:xfrm>
            <a:off x="444426" y="740679"/>
            <a:ext cx="5511066"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b="1">
                <a:solidFill>
                  <a:srgbClr val="274FB2"/>
                </a:solidFill>
                <a:latin typeface="Work Sans"/>
                <a:ea typeface="Work Sans"/>
                <a:cs typeface="Work Sans"/>
                <a:sym typeface="Work Sans"/>
              </a:defRPr>
            </a:lvl1pPr>
          </a:lstStyle>
          <a:p>
            <a:r>
              <a:t>CONCLUSIONES DEL INFORME</a:t>
            </a:r>
          </a:p>
        </p:txBody>
      </p:sp>
      <p:sp>
        <p:nvSpPr>
          <p:cNvPr id="189" name="CuadroTexto 2"/>
          <p:cNvSpPr txBox="1"/>
          <p:nvPr/>
        </p:nvSpPr>
        <p:spPr>
          <a:xfrm>
            <a:off x="866515" y="1248543"/>
            <a:ext cx="6801369" cy="3976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b="1">
                <a:latin typeface="Arial"/>
                <a:ea typeface="Arial"/>
                <a:cs typeface="Arial"/>
                <a:sym typeface="Arial"/>
              </a:defRPr>
            </a:pPr>
            <a:endParaRPr/>
          </a:p>
          <a:p>
            <a:pPr marL="160421" indent="-160421">
              <a:spcBef>
                <a:spcPts val="200"/>
              </a:spcBef>
              <a:buSzPct val="100000"/>
              <a:buChar char="•"/>
              <a:defRPr sz="1600" b="1">
                <a:latin typeface="Arial"/>
                <a:ea typeface="Arial"/>
                <a:cs typeface="Arial"/>
                <a:sym typeface="Arial"/>
              </a:defRPr>
            </a:pPr>
            <a:r>
              <a:t>El común denominador en cuanto a las expectativas del sistema es el aumento de la rentabilidad. </a:t>
            </a:r>
          </a:p>
          <a:p>
            <a:pPr>
              <a:spcBef>
                <a:spcPts val="200"/>
              </a:spcBef>
              <a:defRPr sz="1600" b="1">
                <a:latin typeface="Arial"/>
                <a:ea typeface="Arial"/>
                <a:cs typeface="Arial"/>
                <a:sym typeface="Arial"/>
              </a:defRPr>
            </a:pPr>
            <a:endParaRPr/>
          </a:p>
          <a:p>
            <a:pPr marL="160421" indent="-160421">
              <a:spcBef>
                <a:spcPts val="200"/>
              </a:spcBef>
              <a:buSzPct val="100000"/>
              <a:buChar char="•"/>
              <a:defRPr sz="1600" b="1">
                <a:latin typeface="Arial"/>
                <a:ea typeface="Arial"/>
                <a:cs typeface="Arial"/>
                <a:sym typeface="Arial"/>
              </a:defRPr>
            </a:pPr>
            <a:r>
              <a:t>Todos los usuarios entrevistados cuentan con, los conocimientos básicos requeridos para el manejo del sistema. </a:t>
            </a:r>
          </a:p>
          <a:p>
            <a:pPr>
              <a:spcBef>
                <a:spcPts val="200"/>
              </a:spcBef>
              <a:defRPr sz="1600" b="1">
                <a:latin typeface="Arial"/>
                <a:ea typeface="Arial"/>
                <a:cs typeface="Arial"/>
                <a:sym typeface="Arial"/>
              </a:defRPr>
            </a:pPr>
            <a:endParaRPr/>
          </a:p>
          <a:p>
            <a:pPr marL="160421" indent="-160421">
              <a:spcBef>
                <a:spcPts val="200"/>
              </a:spcBef>
              <a:buSzPct val="100000"/>
              <a:buChar char="•"/>
              <a:defRPr sz="1600" b="1">
                <a:latin typeface="Arial"/>
                <a:ea typeface="Arial"/>
                <a:cs typeface="Arial"/>
                <a:sym typeface="Arial"/>
              </a:defRPr>
            </a:pPr>
            <a:r>
              <a:t>La mayoría de usuarios cuentan con el hardware necesario para el uso del sistema o están dispuestos a adquirirlo. </a:t>
            </a:r>
          </a:p>
          <a:p>
            <a:pPr>
              <a:spcBef>
                <a:spcPts val="200"/>
              </a:spcBef>
              <a:defRPr sz="1600" b="1">
                <a:latin typeface="Arial"/>
                <a:ea typeface="Arial"/>
                <a:cs typeface="Arial"/>
                <a:sym typeface="Arial"/>
              </a:defRPr>
            </a:pPr>
            <a:endParaRPr/>
          </a:p>
          <a:p>
            <a:pPr marL="160421" indent="-160421">
              <a:spcBef>
                <a:spcPts val="200"/>
              </a:spcBef>
              <a:buSzPct val="100000"/>
              <a:buChar char="•"/>
              <a:defRPr sz="1600" b="1">
                <a:latin typeface="Arial"/>
                <a:ea typeface="Arial"/>
                <a:cs typeface="Arial"/>
                <a:sym typeface="Arial"/>
              </a:defRPr>
            </a:pPr>
            <a:r>
              <a:t>El 100 % de los inmuebles cumple con las condiciones mínimas para brindar el servicio. </a:t>
            </a:r>
          </a:p>
          <a:p>
            <a:pPr>
              <a:spcBef>
                <a:spcPts val="200"/>
              </a:spcBef>
              <a:defRPr sz="1600" b="1">
                <a:latin typeface="Arial"/>
                <a:ea typeface="Arial"/>
                <a:cs typeface="Arial"/>
                <a:sym typeface="Arial"/>
              </a:defRPr>
            </a:pPr>
            <a:endParaRPr/>
          </a:p>
          <a:p>
            <a:pPr>
              <a:defRPr sz="1600" b="1">
                <a:latin typeface="Arial"/>
                <a:ea typeface="Arial"/>
                <a:cs typeface="Arial"/>
                <a:sym typeface="Arial"/>
              </a:defRPr>
            </a:pPr>
            <a:r>
              <a:t>• Los usuarios entrevistados están muy abiertos a la implementación del sistema.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Imagen" descr="Imagen"/>
          <p:cNvPicPr>
            <a:picLocks noChangeAspect="1"/>
          </p:cNvPicPr>
          <p:nvPr/>
        </p:nvPicPr>
        <p:blipFill>
          <a:blip r:embed="rId3"/>
          <a:stretch>
            <a:fillRect/>
          </a:stretch>
        </p:blipFill>
        <p:spPr>
          <a:xfrm>
            <a:off x="0" y="0"/>
            <a:ext cx="9144000" cy="5143500"/>
          </a:xfrm>
          <a:prstGeom prst="rect">
            <a:avLst/>
          </a:prstGeom>
          <a:ln w="12700">
            <a:miter lim="400000"/>
          </a:ln>
        </p:spPr>
      </p:pic>
      <p:sp>
        <p:nvSpPr>
          <p:cNvPr id="194"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95" name="CuadroTexto 7"/>
          <p:cNvSpPr txBox="1"/>
          <p:nvPr/>
        </p:nvSpPr>
        <p:spPr>
          <a:xfrm>
            <a:off x="6205220" y="560303"/>
            <a:ext cx="2550954" cy="1196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2400" b="1">
                <a:solidFill>
                  <a:srgbClr val="FFFFFF"/>
                </a:solidFill>
                <a:latin typeface="Work sans"/>
                <a:ea typeface="Work sans"/>
                <a:cs typeface="Work sans"/>
                <a:sym typeface="Work sans"/>
              </a:defRPr>
            </a:pPr>
            <a:r>
              <a:t>BPMN </a:t>
            </a:r>
            <a:r>
              <a:rPr b="0">
                <a:ln w="0" cap="flat">
                  <a:solidFill>
                    <a:srgbClr val="545454"/>
                  </a:solidFill>
                  <a:prstDash val="solid"/>
                  <a:miter lim="400000"/>
                </a:ln>
                <a:solidFill>
                  <a:srgbClr val="545454"/>
                </a:solidFill>
              </a:rPr>
              <a:t> </a:t>
            </a:r>
            <a:r>
              <a:t>Business Process Model and Notation</a:t>
            </a:r>
          </a:p>
        </p:txBody>
      </p:sp>
      <p:pic>
        <p:nvPicPr>
          <p:cNvPr id="196" name="Imagen 10" descr="Imagen 10"/>
          <p:cNvPicPr>
            <a:picLocks noChangeAspect="1"/>
          </p:cNvPicPr>
          <p:nvPr/>
        </p:nvPicPr>
        <p:blipFill>
          <a:blip r:embed="rId4"/>
          <a:stretch>
            <a:fillRect/>
          </a:stretch>
        </p:blipFill>
        <p:spPr>
          <a:xfrm rot="10800000" flipH="1">
            <a:off x="7877206" y="1863550"/>
            <a:ext cx="642358" cy="41564"/>
          </a:xfrm>
          <a:prstGeom prst="rect">
            <a:avLst/>
          </a:prstGeom>
          <a:ln w="12700">
            <a:miter lim="400000"/>
          </a:ln>
        </p:spPr>
      </p:pic>
      <p:pic>
        <p:nvPicPr>
          <p:cNvPr id="197" name="Imagen 15" descr="Imagen 15"/>
          <p:cNvPicPr>
            <a:picLocks noChangeAspect="1"/>
          </p:cNvPicPr>
          <p:nvPr/>
        </p:nvPicPr>
        <p:blipFill>
          <a:blip r:embed="rId5"/>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Imagen 15" descr="Imagen 15"/>
          <p:cNvPicPr>
            <a:picLocks noChangeAspect="1"/>
          </p:cNvPicPr>
          <p:nvPr/>
        </p:nvPicPr>
        <p:blipFill>
          <a:blip r:embed="rId3"/>
          <a:srcRect l="21032" t="19996" r="22452" b="17818"/>
          <a:stretch>
            <a:fillRect/>
          </a:stretch>
        </p:blipFill>
        <p:spPr>
          <a:xfrm>
            <a:off x="259104" y="392057"/>
            <a:ext cx="601378" cy="603695"/>
          </a:xfrm>
          <a:prstGeom prst="rect">
            <a:avLst/>
          </a:prstGeom>
          <a:ln w="12700">
            <a:miter lim="400000"/>
          </a:ln>
        </p:spPr>
      </p:pic>
      <p:pic>
        <p:nvPicPr>
          <p:cNvPr id="202" name="Diagrama de procesos actualizado.jpg" descr="Diagrama de procesos actualizado.jpg"/>
          <p:cNvPicPr>
            <a:picLocks noChangeAspect="1"/>
          </p:cNvPicPr>
          <p:nvPr/>
        </p:nvPicPr>
        <p:blipFill>
          <a:blip r:embed="rId4"/>
          <a:stretch>
            <a:fillRect/>
          </a:stretch>
        </p:blipFill>
        <p:spPr>
          <a:xfrm>
            <a:off x="290365" y="1690995"/>
            <a:ext cx="8563270" cy="2484226"/>
          </a:xfrm>
          <a:prstGeom prst="rect">
            <a:avLst/>
          </a:prstGeom>
          <a:ln w="12700">
            <a:miter lim="400000"/>
          </a:ln>
        </p:spPr>
      </p:pic>
      <p:sp>
        <p:nvSpPr>
          <p:cNvPr id="203" name="CuadroTexto 1"/>
          <p:cNvSpPr txBox="1"/>
          <p:nvPr/>
        </p:nvSpPr>
        <p:spPr>
          <a:xfrm>
            <a:off x="1206426" y="432261"/>
            <a:ext cx="3871452"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b="1">
                <a:solidFill>
                  <a:srgbClr val="274FB2"/>
                </a:solidFill>
                <a:latin typeface="Work Sans"/>
                <a:ea typeface="Work Sans"/>
                <a:cs typeface="Work Sans"/>
                <a:sym typeface="Work Sans"/>
              </a:defRPr>
            </a:lvl1pPr>
          </a:lstStyle>
          <a:p>
            <a:r>
              <a:t>PROCESO PRINCIPAL</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Imagen 15" descr="Imagen 15"/>
          <p:cNvPicPr>
            <a:picLocks noChangeAspect="1"/>
          </p:cNvPicPr>
          <p:nvPr/>
        </p:nvPicPr>
        <p:blipFill>
          <a:blip r:embed="rId3"/>
          <a:srcRect l="21032" t="19996" r="22452" b="17818"/>
          <a:stretch>
            <a:fillRect/>
          </a:stretch>
        </p:blipFill>
        <p:spPr>
          <a:xfrm>
            <a:off x="259104" y="392057"/>
            <a:ext cx="601378" cy="603695"/>
          </a:xfrm>
          <a:prstGeom prst="rect">
            <a:avLst/>
          </a:prstGeom>
          <a:ln w="12700">
            <a:miter lim="400000"/>
          </a:ln>
        </p:spPr>
      </p:pic>
      <p:sp>
        <p:nvSpPr>
          <p:cNvPr id="208" name="CuadroTexto 1"/>
          <p:cNvSpPr txBox="1"/>
          <p:nvPr/>
        </p:nvSpPr>
        <p:spPr>
          <a:xfrm>
            <a:off x="1206425" y="432261"/>
            <a:ext cx="2633277"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b="1">
                <a:solidFill>
                  <a:srgbClr val="274FB2"/>
                </a:solidFill>
                <a:latin typeface="Work Sans"/>
                <a:ea typeface="Work Sans"/>
                <a:cs typeface="Work Sans"/>
                <a:sym typeface="Work Sans"/>
              </a:defRPr>
            </a:lvl1pPr>
          </a:lstStyle>
          <a:p>
            <a:r>
              <a:t>SUBPROCESO</a:t>
            </a:r>
          </a:p>
        </p:txBody>
      </p:sp>
      <p:pic>
        <p:nvPicPr>
          <p:cNvPr id="209" name="realizar la reserva con el monto pactado.jpg" descr="realizar la reserva con el monto pactado.jpg"/>
          <p:cNvPicPr>
            <a:picLocks noChangeAspect="1"/>
          </p:cNvPicPr>
          <p:nvPr/>
        </p:nvPicPr>
        <p:blipFill>
          <a:blip r:embed="rId4"/>
          <a:stretch>
            <a:fillRect/>
          </a:stretch>
        </p:blipFill>
        <p:spPr>
          <a:xfrm>
            <a:off x="0" y="1175802"/>
            <a:ext cx="9144000" cy="2791896"/>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Imagen 15" descr="Imagen 15"/>
          <p:cNvPicPr>
            <a:picLocks noChangeAspect="1"/>
          </p:cNvPicPr>
          <p:nvPr/>
        </p:nvPicPr>
        <p:blipFill>
          <a:blip r:embed="rId3"/>
          <a:srcRect l="21032" t="19996" r="22452" b="17818"/>
          <a:stretch>
            <a:fillRect/>
          </a:stretch>
        </p:blipFill>
        <p:spPr>
          <a:xfrm>
            <a:off x="259104" y="392057"/>
            <a:ext cx="601378" cy="603695"/>
          </a:xfrm>
          <a:prstGeom prst="rect">
            <a:avLst/>
          </a:prstGeom>
          <a:ln w="12700">
            <a:miter lim="400000"/>
          </a:ln>
        </p:spPr>
      </p:pic>
      <p:sp>
        <p:nvSpPr>
          <p:cNvPr id="214" name="CuadroTexto 1"/>
          <p:cNvSpPr txBox="1"/>
          <p:nvPr/>
        </p:nvSpPr>
        <p:spPr>
          <a:xfrm>
            <a:off x="1206425" y="432261"/>
            <a:ext cx="2633277"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b="1">
                <a:solidFill>
                  <a:srgbClr val="274FB2"/>
                </a:solidFill>
                <a:latin typeface="Work Sans"/>
                <a:ea typeface="Work Sans"/>
                <a:cs typeface="Work Sans"/>
                <a:sym typeface="Work Sans"/>
              </a:defRPr>
            </a:lvl1pPr>
          </a:lstStyle>
          <a:p>
            <a:r>
              <a:t>SUBPROCESO</a:t>
            </a:r>
          </a:p>
        </p:txBody>
      </p:sp>
      <p:pic>
        <p:nvPicPr>
          <p:cNvPr id="215" name="Validar reserva con el exedente restante actualizado.jpg" descr="Validar reserva con el exedente restante actualizado.jpg"/>
          <p:cNvPicPr>
            <a:picLocks noChangeAspect="1"/>
          </p:cNvPicPr>
          <p:nvPr/>
        </p:nvPicPr>
        <p:blipFill>
          <a:blip r:embed="rId4"/>
          <a:stretch>
            <a:fillRect/>
          </a:stretch>
        </p:blipFill>
        <p:spPr>
          <a:xfrm>
            <a:off x="0" y="1100794"/>
            <a:ext cx="9144000" cy="3500712"/>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Imagen" descr="Imagen"/>
          <p:cNvPicPr>
            <a:picLocks noChangeAspect="1"/>
          </p:cNvPicPr>
          <p:nvPr/>
        </p:nvPicPr>
        <p:blipFill>
          <a:blip r:embed="rId3"/>
          <a:stretch>
            <a:fillRect/>
          </a:stretch>
        </p:blipFill>
        <p:spPr>
          <a:xfrm>
            <a:off x="-178863" y="-448446"/>
            <a:ext cx="9282775" cy="6186307"/>
          </a:xfrm>
          <a:prstGeom prst="rect">
            <a:avLst/>
          </a:prstGeom>
          <a:ln w="12700">
            <a:miter lim="400000"/>
          </a:ln>
        </p:spPr>
      </p:pic>
      <p:sp>
        <p:nvSpPr>
          <p:cNvPr id="220"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221" name="CuadroTexto 7"/>
          <p:cNvSpPr txBox="1"/>
          <p:nvPr/>
        </p:nvSpPr>
        <p:spPr>
          <a:xfrm>
            <a:off x="6205220" y="560303"/>
            <a:ext cx="2550954"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b="1">
                <a:solidFill>
                  <a:srgbClr val="FFFFFF"/>
                </a:solidFill>
                <a:latin typeface="Work sans"/>
                <a:ea typeface="Work sans"/>
                <a:cs typeface="Work sans"/>
                <a:sym typeface="Work sans"/>
              </a:defRPr>
            </a:lvl1pPr>
          </a:lstStyle>
          <a:p>
            <a:r>
              <a:t>CASOS DE USO</a:t>
            </a:r>
          </a:p>
        </p:txBody>
      </p:sp>
      <p:pic>
        <p:nvPicPr>
          <p:cNvPr id="222" name="Imagen 10" descr="Imagen 10"/>
          <p:cNvPicPr>
            <a:picLocks noChangeAspect="1"/>
          </p:cNvPicPr>
          <p:nvPr/>
        </p:nvPicPr>
        <p:blipFill>
          <a:blip r:embed="rId4"/>
          <a:stretch>
            <a:fillRect/>
          </a:stretch>
        </p:blipFill>
        <p:spPr>
          <a:xfrm rot="10800000" flipH="1">
            <a:off x="7775606" y="1139650"/>
            <a:ext cx="642358" cy="41564"/>
          </a:xfrm>
          <a:prstGeom prst="rect">
            <a:avLst/>
          </a:prstGeom>
          <a:ln w="12700">
            <a:miter lim="400000"/>
          </a:ln>
        </p:spPr>
      </p:pic>
      <p:pic>
        <p:nvPicPr>
          <p:cNvPr id="223" name="Imagen 15" descr="Imagen 15"/>
          <p:cNvPicPr>
            <a:picLocks noChangeAspect="1"/>
          </p:cNvPicPr>
          <p:nvPr/>
        </p:nvPicPr>
        <p:blipFill>
          <a:blip r:embed="rId5"/>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Imagen 15" descr="Imagen 15"/>
          <p:cNvPicPr>
            <a:picLocks noChangeAspect="1"/>
          </p:cNvPicPr>
          <p:nvPr/>
        </p:nvPicPr>
        <p:blipFill>
          <a:blip r:embed="rId3"/>
          <a:srcRect l="21032" t="19996" r="22452" b="17818"/>
          <a:stretch>
            <a:fillRect/>
          </a:stretch>
        </p:blipFill>
        <p:spPr>
          <a:xfrm>
            <a:off x="259104" y="392057"/>
            <a:ext cx="601378" cy="603695"/>
          </a:xfrm>
          <a:prstGeom prst="rect">
            <a:avLst/>
          </a:prstGeom>
          <a:ln w="12700">
            <a:miter lim="400000"/>
          </a:ln>
        </p:spPr>
      </p:pic>
      <p:sp>
        <p:nvSpPr>
          <p:cNvPr id="228" name="CuadroTexto 1"/>
          <p:cNvSpPr txBox="1"/>
          <p:nvPr/>
        </p:nvSpPr>
        <p:spPr>
          <a:xfrm>
            <a:off x="348085" y="1118061"/>
            <a:ext cx="423303" cy="397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solidFill>
                  <a:srgbClr val="274FB2"/>
                </a:solidFill>
                <a:latin typeface="Work Sans"/>
                <a:ea typeface="Work Sans"/>
                <a:cs typeface="Work Sans"/>
                <a:sym typeface="Work Sans"/>
              </a:defRPr>
            </a:lvl1pPr>
          </a:lstStyle>
          <a:p>
            <a:r>
              <a:t>CASO DE USO</a:t>
            </a:r>
          </a:p>
        </p:txBody>
      </p:sp>
      <p:pic>
        <p:nvPicPr>
          <p:cNvPr id="229" name="diagrama de casos de uso corregido 2.0.jpg" descr="diagrama de casos de uso corregido 2.0.jpg"/>
          <p:cNvPicPr>
            <a:picLocks noChangeAspect="1"/>
          </p:cNvPicPr>
          <p:nvPr/>
        </p:nvPicPr>
        <p:blipFill>
          <a:blip r:embed="rId4"/>
          <a:stretch>
            <a:fillRect/>
          </a:stretch>
        </p:blipFill>
        <p:spPr>
          <a:xfrm>
            <a:off x="949745" y="0"/>
            <a:ext cx="7930310" cy="514350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n" descr="Imagen"/>
          <p:cNvPicPr>
            <a:picLocks noChangeAspect="1"/>
          </p:cNvPicPr>
          <p:nvPr/>
        </p:nvPicPr>
        <p:blipFill>
          <a:blip r:embed="rId3"/>
          <a:stretch>
            <a:fillRect/>
          </a:stretch>
        </p:blipFill>
        <p:spPr>
          <a:xfrm>
            <a:off x="-149821" y="-286892"/>
            <a:ext cx="9680824" cy="6453884"/>
          </a:xfrm>
          <a:prstGeom prst="rect">
            <a:avLst/>
          </a:prstGeom>
          <a:ln w="12700">
            <a:miter lim="400000"/>
          </a:ln>
        </p:spPr>
      </p:pic>
      <p:sp>
        <p:nvSpPr>
          <p:cNvPr id="234"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235" name="CuadroTexto 7"/>
          <p:cNvSpPr txBox="1"/>
          <p:nvPr/>
        </p:nvSpPr>
        <p:spPr>
          <a:xfrm>
            <a:off x="6205220" y="560303"/>
            <a:ext cx="2550954"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b="1">
                <a:solidFill>
                  <a:srgbClr val="FFFFFF"/>
                </a:solidFill>
                <a:latin typeface="Work sans"/>
                <a:ea typeface="Work sans"/>
                <a:cs typeface="Work sans"/>
                <a:sym typeface="Work sans"/>
              </a:defRPr>
            </a:lvl1pPr>
          </a:lstStyle>
          <a:p>
            <a:r>
              <a:t>REQUISITOS</a:t>
            </a:r>
          </a:p>
        </p:txBody>
      </p:sp>
      <p:pic>
        <p:nvPicPr>
          <p:cNvPr id="236" name="Imagen 10" descr="Imagen 10"/>
          <p:cNvPicPr>
            <a:picLocks noChangeAspect="1"/>
          </p:cNvPicPr>
          <p:nvPr/>
        </p:nvPicPr>
        <p:blipFill>
          <a:blip r:embed="rId4"/>
          <a:stretch>
            <a:fillRect/>
          </a:stretch>
        </p:blipFill>
        <p:spPr>
          <a:xfrm rot="10800000" flipH="1">
            <a:off x="7775606" y="1139650"/>
            <a:ext cx="642358" cy="41564"/>
          </a:xfrm>
          <a:prstGeom prst="rect">
            <a:avLst/>
          </a:prstGeom>
          <a:ln w="12700">
            <a:miter lim="400000"/>
          </a:ln>
        </p:spPr>
      </p:pic>
      <p:pic>
        <p:nvPicPr>
          <p:cNvPr id="237" name="Imagen 15" descr="Imagen 15"/>
          <p:cNvPicPr>
            <a:picLocks noChangeAspect="1"/>
          </p:cNvPicPr>
          <p:nvPr/>
        </p:nvPicPr>
        <p:blipFill>
          <a:blip r:embed="rId5"/>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ubtítulo 2"/>
          <p:cNvSpPr txBox="1"/>
          <p:nvPr/>
        </p:nvSpPr>
        <p:spPr>
          <a:xfrm>
            <a:off x="667693" y="2978894"/>
            <a:ext cx="1030400" cy="11709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300"/>
              </a:spcBef>
              <a:defRPr sz="1500" b="1">
                <a:solidFill>
                  <a:srgbClr val="002060"/>
                </a:solidFill>
              </a:defRPr>
            </a:pPr>
            <a:r>
              <a:t>Daniel Alfonso Quintero Ramirez</a:t>
            </a:r>
            <a:r>
              <a:rPr b="0"/>
              <a:t> Líder </a:t>
            </a:r>
          </a:p>
        </p:txBody>
      </p:sp>
      <p:sp>
        <p:nvSpPr>
          <p:cNvPr id="110" name="Elipse 2"/>
          <p:cNvSpPr/>
          <p:nvPr/>
        </p:nvSpPr>
        <p:spPr>
          <a:xfrm>
            <a:off x="538410" y="1592682"/>
            <a:ext cx="1143531" cy="1025293"/>
          </a:xfrm>
          <a:prstGeom prst="ellipse">
            <a:avLst/>
          </a:prstGeom>
          <a:blipFill>
            <a:blip r:embed="rId3"/>
            <a:stretch>
              <a:fillRect/>
            </a:stretch>
          </a:blip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11" name="Subtítulo 2"/>
          <p:cNvSpPr txBox="1"/>
          <p:nvPr/>
        </p:nvSpPr>
        <p:spPr>
          <a:xfrm>
            <a:off x="6295978" y="2998655"/>
            <a:ext cx="1205805" cy="1216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300"/>
              </a:spcBef>
              <a:defRPr sz="1500" b="1">
                <a:solidFill>
                  <a:srgbClr val="002060"/>
                </a:solidFill>
              </a:defRPr>
            </a:pPr>
            <a:r>
              <a:t>Esteban Camilo</a:t>
            </a:r>
            <a:endParaRPr sz="3200"/>
          </a:p>
          <a:p>
            <a:pPr algn="ctr">
              <a:spcBef>
                <a:spcPts val="300"/>
              </a:spcBef>
              <a:defRPr sz="1500" b="1">
                <a:solidFill>
                  <a:srgbClr val="002060"/>
                </a:solidFill>
              </a:defRPr>
            </a:pPr>
            <a:r>
              <a:t> Salas Posada </a:t>
            </a:r>
            <a:r>
              <a:rPr b="0"/>
              <a:t>Programador</a:t>
            </a:r>
          </a:p>
        </p:txBody>
      </p:sp>
      <p:sp>
        <p:nvSpPr>
          <p:cNvPr id="112" name="Elipse 4"/>
          <p:cNvSpPr/>
          <p:nvPr/>
        </p:nvSpPr>
        <p:spPr>
          <a:xfrm>
            <a:off x="6379931" y="1640920"/>
            <a:ext cx="1091341" cy="1025293"/>
          </a:xfrm>
          <a:prstGeom prst="ellipse">
            <a:avLst/>
          </a:prstGeom>
          <a:blipFill>
            <a:blip r:embed="rId4"/>
            <a:stretch>
              <a:fillRect/>
            </a:stretch>
          </a:blipFill>
          <a:ln w="12700">
            <a:miter lim="400000"/>
          </a:ln>
          <a:effectLst>
            <a:outerShdw blurRad="38100" dist="23000" dir="5400000" rotWithShape="0">
              <a:srgbClr val="000000">
                <a:alpha val="35000"/>
              </a:srgbClr>
            </a:outerShdw>
            <a:reflection stA="45000" endPos="40000" dir="5400000" sy="-100000" algn="bl" rotWithShape="0"/>
          </a:effectLst>
        </p:spPr>
        <p:txBody>
          <a:bodyPr lIns="45719" rIns="45719" anchor="ctr"/>
          <a:lstStyle/>
          <a:p>
            <a:pPr algn="ctr">
              <a:defRPr>
                <a:solidFill>
                  <a:srgbClr val="FFFFFF"/>
                </a:solidFill>
              </a:defRPr>
            </a:pPr>
            <a:endParaRPr/>
          </a:p>
        </p:txBody>
      </p:sp>
      <p:sp>
        <p:nvSpPr>
          <p:cNvPr id="113" name="Subtítulo 2"/>
          <p:cNvSpPr txBox="1"/>
          <p:nvPr/>
        </p:nvSpPr>
        <p:spPr>
          <a:xfrm>
            <a:off x="4873614" y="2984694"/>
            <a:ext cx="1030400" cy="1386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300"/>
              </a:spcBef>
              <a:defRPr sz="1500" b="1">
                <a:solidFill>
                  <a:srgbClr val="002060"/>
                </a:solidFill>
              </a:defRPr>
            </a:pPr>
            <a:r>
              <a:t>Andres Ricardo Fraile Blanco </a:t>
            </a:r>
            <a:r>
              <a:rPr b="0"/>
              <a:t>Base de Datos</a:t>
            </a:r>
          </a:p>
        </p:txBody>
      </p:sp>
      <p:sp>
        <p:nvSpPr>
          <p:cNvPr id="114" name="Elipse 6"/>
          <p:cNvSpPr/>
          <p:nvPr/>
        </p:nvSpPr>
        <p:spPr>
          <a:xfrm>
            <a:off x="4873614" y="1640920"/>
            <a:ext cx="1143531" cy="1025294"/>
          </a:xfrm>
          <a:prstGeom prst="ellipse">
            <a:avLst/>
          </a:prstGeom>
          <a:blipFill>
            <a:blip r:embed="rId5"/>
            <a:stretch>
              <a:fillRect/>
            </a:stretch>
          </a:blip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15" name="Elipse 7"/>
          <p:cNvSpPr/>
          <p:nvPr/>
        </p:nvSpPr>
        <p:spPr>
          <a:xfrm>
            <a:off x="1951913" y="1592682"/>
            <a:ext cx="1143531" cy="1025293"/>
          </a:xfrm>
          <a:prstGeom prst="ellipse">
            <a:avLst/>
          </a:prstGeom>
          <a:blipFill>
            <a:blip r:embed="rId6"/>
            <a:stretch>
              <a:fillRect/>
            </a:stretch>
          </a:blip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dirty="0"/>
          </a:p>
        </p:txBody>
      </p:sp>
      <p:sp>
        <p:nvSpPr>
          <p:cNvPr id="116" name="Elipse 8"/>
          <p:cNvSpPr/>
          <p:nvPr/>
        </p:nvSpPr>
        <p:spPr>
          <a:xfrm>
            <a:off x="3402226" y="1640920"/>
            <a:ext cx="1143531" cy="1025293"/>
          </a:xfrm>
          <a:prstGeom prst="ellipse">
            <a:avLst/>
          </a:prstGeom>
          <a:blipFill>
            <a:blip r:embed="rId7"/>
            <a:stretch>
              <a:fillRect/>
            </a:stretch>
          </a:blip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17" name="Subtítulo 2"/>
          <p:cNvSpPr txBox="1"/>
          <p:nvPr/>
        </p:nvSpPr>
        <p:spPr>
          <a:xfrm>
            <a:off x="1889272" y="2940793"/>
            <a:ext cx="1205805" cy="173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300"/>
              </a:spcBef>
              <a:defRPr sz="1500" b="1">
                <a:solidFill>
                  <a:srgbClr val="002060"/>
                </a:solidFill>
              </a:defRPr>
            </a:pPr>
            <a:r>
              <a:t>Julian Alejandro Morales Vega </a:t>
            </a:r>
          </a:p>
          <a:p>
            <a:pPr algn="ctr">
              <a:spcBef>
                <a:spcPts val="300"/>
              </a:spcBef>
              <a:defRPr sz="1500" b="1">
                <a:solidFill>
                  <a:srgbClr val="002060"/>
                </a:solidFill>
              </a:defRPr>
            </a:pPr>
            <a:r>
              <a:rPr b="0"/>
              <a:t>Diseñador</a:t>
            </a:r>
          </a:p>
          <a:p>
            <a:pPr algn="ctr">
              <a:spcBef>
                <a:spcPts val="300"/>
              </a:spcBef>
              <a:defRPr sz="1500" b="1">
                <a:solidFill>
                  <a:srgbClr val="002060"/>
                </a:solidFill>
              </a:defRPr>
            </a:pPr>
            <a:r>
              <a:rPr b="0"/>
              <a:t>Sistema </a:t>
            </a:r>
          </a:p>
          <a:p>
            <a:pPr algn="ctr">
              <a:spcBef>
                <a:spcPts val="300"/>
              </a:spcBef>
              <a:defRPr sz="1500" b="1">
                <a:solidFill>
                  <a:srgbClr val="002060"/>
                </a:solidFill>
              </a:defRPr>
            </a:pPr>
            <a:r>
              <a:rPr b="0"/>
              <a:t>Información </a:t>
            </a:r>
          </a:p>
        </p:txBody>
      </p:sp>
      <p:sp>
        <p:nvSpPr>
          <p:cNvPr id="118" name="Subtítulo 2"/>
          <p:cNvSpPr txBox="1"/>
          <p:nvPr/>
        </p:nvSpPr>
        <p:spPr>
          <a:xfrm>
            <a:off x="3286257" y="2998655"/>
            <a:ext cx="1244853" cy="1216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spcBef>
                <a:spcPts val="300"/>
              </a:spcBef>
              <a:defRPr sz="1500" b="1">
                <a:solidFill>
                  <a:srgbClr val="002060"/>
                </a:solidFill>
              </a:defRPr>
            </a:pPr>
            <a:r>
              <a:t>Wilmer Alexander Solano Imbachi</a:t>
            </a:r>
          </a:p>
          <a:p>
            <a:pPr algn="ctr">
              <a:spcBef>
                <a:spcPts val="300"/>
              </a:spcBef>
              <a:defRPr sz="1500">
                <a:solidFill>
                  <a:srgbClr val="002060"/>
                </a:solidFill>
              </a:defRPr>
            </a:pPr>
            <a:r>
              <a:t> Analista </a:t>
            </a:r>
          </a:p>
        </p:txBody>
      </p:sp>
      <p:sp>
        <p:nvSpPr>
          <p:cNvPr id="119" name="Título 1"/>
          <p:cNvSpPr txBox="1"/>
          <p:nvPr/>
        </p:nvSpPr>
        <p:spPr>
          <a:xfrm>
            <a:off x="422574" y="435638"/>
            <a:ext cx="6598712" cy="739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4400" b="1" i="1">
                <a:solidFill>
                  <a:srgbClr val="0070C0"/>
                </a:solidFill>
              </a:defRPr>
            </a:lvl1pPr>
          </a:lstStyle>
          <a:p>
            <a:r>
              <a:t>Nosotros en Blackrawe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adroTexto 1"/>
          <p:cNvSpPr txBox="1"/>
          <p:nvPr/>
        </p:nvSpPr>
        <p:spPr>
          <a:xfrm>
            <a:off x="444426" y="740679"/>
            <a:ext cx="4958046"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b="1">
                <a:solidFill>
                  <a:srgbClr val="274FB2"/>
                </a:solidFill>
                <a:latin typeface="Work Sans"/>
                <a:ea typeface="Work Sans"/>
                <a:cs typeface="Work Sans"/>
                <a:sym typeface="Work Sans"/>
              </a:defRPr>
            </a:lvl1pPr>
          </a:lstStyle>
          <a:p>
            <a:r>
              <a:t>REQUISITOS FUNCIONALES</a:t>
            </a:r>
          </a:p>
        </p:txBody>
      </p:sp>
      <p:sp>
        <p:nvSpPr>
          <p:cNvPr id="242" name="CuadroTexto 2"/>
          <p:cNvSpPr txBox="1"/>
          <p:nvPr/>
        </p:nvSpPr>
        <p:spPr>
          <a:xfrm>
            <a:off x="1171315" y="1566043"/>
            <a:ext cx="6801369" cy="32283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1600" b="1">
                <a:latin typeface="Work Sans"/>
                <a:ea typeface="Work Sans"/>
                <a:cs typeface="Work Sans"/>
                <a:sym typeface="Work Sans"/>
              </a:defRPr>
            </a:pPr>
            <a:r>
              <a:t>1- Gestionar Cuenta</a:t>
            </a:r>
          </a:p>
          <a:p>
            <a:pPr algn="just">
              <a:defRPr sz="1600" b="1">
                <a:latin typeface="Work Sans"/>
                <a:ea typeface="Work Sans"/>
                <a:cs typeface="Work Sans"/>
                <a:sym typeface="Work Sans"/>
              </a:defRPr>
            </a:pPr>
            <a:r>
              <a:t>2- Contactar</a:t>
            </a:r>
          </a:p>
          <a:p>
            <a:pPr algn="just">
              <a:defRPr sz="1600" b="1">
                <a:latin typeface="Work Sans"/>
                <a:ea typeface="Work Sans"/>
                <a:cs typeface="Work Sans"/>
                <a:sym typeface="Work Sans"/>
              </a:defRPr>
            </a:pPr>
            <a:r>
              <a:t>3- Calificar</a:t>
            </a:r>
          </a:p>
          <a:p>
            <a:pPr algn="just">
              <a:defRPr sz="1600" b="1">
                <a:latin typeface="Work Sans"/>
                <a:ea typeface="Work Sans"/>
                <a:cs typeface="Work Sans"/>
                <a:sym typeface="Work Sans"/>
              </a:defRPr>
            </a:pPr>
            <a:r>
              <a:t>4- Reservar</a:t>
            </a:r>
          </a:p>
          <a:p>
            <a:pPr algn="just">
              <a:defRPr sz="1600" b="1">
                <a:latin typeface="Work Sans"/>
                <a:ea typeface="Work Sans"/>
                <a:cs typeface="Work Sans"/>
                <a:sym typeface="Work Sans"/>
              </a:defRPr>
            </a:pPr>
            <a:r>
              <a:t>5- Cancelar Reserva</a:t>
            </a:r>
          </a:p>
          <a:p>
            <a:pPr algn="just">
              <a:defRPr sz="1600" b="1">
                <a:latin typeface="Work Sans"/>
                <a:ea typeface="Work Sans"/>
                <a:cs typeface="Work Sans"/>
                <a:sym typeface="Work Sans"/>
              </a:defRPr>
            </a:pPr>
            <a:r>
              <a:t>6- Gestionar Publicación</a:t>
            </a:r>
          </a:p>
          <a:p>
            <a:pPr algn="just">
              <a:defRPr sz="1600" b="1">
                <a:latin typeface="Work Sans"/>
                <a:ea typeface="Work Sans"/>
                <a:cs typeface="Work Sans"/>
                <a:sym typeface="Work Sans"/>
              </a:defRPr>
            </a:pPr>
            <a:r>
              <a:t>7- Buscar Inmueble</a:t>
            </a:r>
          </a:p>
          <a:p>
            <a:pPr algn="just">
              <a:defRPr sz="1600" b="1">
                <a:latin typeface="Work Sans"/>
                <a:ea typeface="Work Sans"/>
                <a:cs typeface="Work Sans"/>
                <a:sym typeface="Work Sans"/>
              </a:defRPr>
            </a:pPr>
            <a:r>
              <a:t>8- Ver disponibilidad</a:t>
            </a:r>
          </a:p>
          <a:p>
            <a:pPr algn="just">
              <a:defRPr sz="1600" b="1">
                <a:latin typeface="Work Sans"/>
                <a:ea typeface="Work Sans"/>
                <a:cs typeface="Work Sans"/>
                <a:sym typeface="Work Sans"/>
              </a:defRPr>
            </a:pPr>
            <a:r>
              <a:t>9- Filtrar</a:t>
            </a:r>
          </a:p>
          <a:p>
            <a:pPr algn="just">
              <a:defRPr sz="1600" b="1">
                <a:latin typeface="Work Sans"/>
                <a:ea typeface="Work Sans"/>
                <a:cs typeface="Work Sans"/>
                <a:sym typeface="Work Sans"/>
              </a:defRPr>
            </a:pPr>
            <a:r>
              <a:t>10- Confirmar Reserva</a:t>
            </a:r>
          </a:p>
          <a:p>
            <a:pPr algn="just">
              <a:defRPr sz="1600" b="1">
                <a:latin typeface="Work Sans"/>
                <a:ea typeface="Work Sans"/>
                <a:cs typeface="Work Sans"/>
                <a:sym typeface="Work Sans"/>
              </a:defRPr>
            </a:pPr>
            <a:r>
              <a:t>11- Reprogramar fecha</a:t>
            </a:r>
          </a:p>
          <a:p>
            <a:pPr algn="just">
              <a:defRPr sz="1600" b="1">
                <a:latin typeface="Work Sans"/>
                <a:ea typeface="Work Sans"/>
                <a:cs typeface="Work Sans"/>
                <a:sym typeface="Work Sans"/>
              </a:defRPr>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adroTexto 1"/>
          <p:cNvSpPr txBox="1"/>
          <p:nvPr/>
        </p:nvSpPr>
        <p:spPr>
          <a:xfrm>
            <a:off x="444426" y="740679"/>
            <a:ext cx="5590243"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b="1">
                <a:solidFill>
                  <a:srgbClr val="274FB2"/>
                </a:solidFill>
                <a:latin typeface="Work Sans"/>
                <a:ea typeface="Work Sans"/>
                <a:cs typeface="Work Sans"/>
                <a:sym typeface="Work Sans"/>
              </a:defRPr>
            </a:lvl1pPr>
          </a:lstStyle>
          <a:p>
            <a:r>
              <a:t>REQUISITOS NO FUNCIONALES</a:t>
            </a:r>
          </a:p>
        </p:txBody>
      </p:sp>
      <p:sp>
        <p:nvSpPr>
          <p:cNvPr id="247" name="CuadroTexto 2"/>
          <p:cNvSpPr txBox="1"/>
          <p:nvPr/>
        </p:nvSpPr>
        <p:spPr>
          <a:xfrm>
            <a:off x="1171315" y="1566043"/>
            <a:ext cx="6801369" cy="298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just">
              <a:defRPr sz="1600" b="1">
                <a:latin typeface="Work Sans"/>
                <a:ea typeface="Work Sans"/>
                <a:cs typeface="Work Sans"/>
                <a:sym typeface="Work Sans"/>
              </a:defRPr>
            </a:pPr>
            <a:r>
              <a:t>1- Usabilidad</a:t>
            </a:r>
          </a:p>
          <a:p>
            <a:pPr algn="just">
              <a:defRPr sz="1600" b="1">
                <a:latin typeface="Work Sans"/>
                <a:ea typeface="Work Sans"/>
                <a:cs typeface="Work Sans"/>
                <a:sym typeface="Work Sans"/>
              </a:defRPr>
            </a:pPr>
            <a:r>
              <a:t>2- Fiabilidad</a:t>
            </a:r>
          </a:p>
          <a:p>
            <a:pPr algn="just">
              <a:defRPr sz="1600" b="1">
                <a:latin typeface="Work Sans"/>
                <a:ea typeface="Work Sans"/>
                <a:cs typeface="Work Sans"/>
                <a:sym typeface="Work Sans"/>
              </a:defRPr>
            </a:pPr>
            <a:r>
              <a:t>3- Seguridad</a:t>
            </a:r>
          </a:p>
          <a:p>
            <a:pPr algn="just">
              <a:defRPr sz="1600" b="1">
                <a:latin typeface="Work Sans"/>
                <a:ea typeface="Work Sans"/>
                <a:cs typeface="Work Sans"/>
                <a:sym typeface="Work Sans"/>
              </a:defRPr>
            </a:pPr>
            <a:r>
              <a:t>4- Mantenibilidad</a:t>
            </a:r>
          </a:p>
          <a:p>
            <a:pPr algn="just">
              <a:defRPr sz="1600" b="1">
                <a:latin typeface="Work Sans"/>
                <a:ea typeface="Work Sans"/>
                <a:cs typeface="Work Sans"/>
                <a:sym typeface="Work Sans"/>
              </a:defRPr>
            </a:pPr>
            <a:r>
              <a:t>5- Compatibilidad</a:t>
            </a:r>
          </a:p>
          <a:p>
            <a:pPr algn="just">
              <a:defRPr sz="1600" b="1">
                <a:latin typeface="Work Sans"/>
                <a:ea typeface="Work Sans"/>
                <a:cs typeface="Work Sans"/>
                <a:sym typeface="Work Sans"/>
              </a:defRPr>
            </a:pPr>
            <a:r>
              <a:t>6- Fácil Acceso</a:t>
            </a:r>
          </a:p>
          <a:p>
            <a:pPr algn="just">
              <a:defRPr sz="1600" b="1">
                <a:latin typeface="Work Sans"/>
                <a:ea typeface="Work Sans"/>
                <a:cs typeface="Work Sans"/>
                <a:sym typeface="Work Sans"/>
              </a:defRPr>
            </a:pPr>
            <a:r>
              <a:t>7- Responsive</a:t>
            </a:r>
          </a:p>
          <a:p>
            <a:pPr algn="just">
              <a:defRPr sz="1600" b="1">
                <a:latin typeface="Work Sans"/>
                <a:ea typeface="Work Sans"/>
                <a:cs typeface="Work Sans"/>
                <a:sym typeface="Work Sans"/>
              </a:defRPr>
            </a:pPr>
            <a:r>
              <a:t>8- Filtro de Comentarios  &amp; Filtro de Fotografias</a:t>
            </a:r>
          </a:p>
          <a:p>
            <a:pPr algn="just">
              <a:defRPr sz="1600" b="1">
                <a:latin typeface="Work Sans"/>
                <a:ea typeface="Work Sans"/>
                <a:cs typeface="Work Sans"/>
                <a:sym typeface="Work Sans"/>
              </a:defRPr>
            </a:pPr>
            <a:r>
              <a:t>9- Velocidad</a:t>
            </a:r>
          </a:p>
          <a:p>
            <a:pPr algn="just">
              <a:defRPr sz="1600" b="1">
                <a:latin typeface="Work Sans"/>
                <a:ea typeface="Work Sans"/>
                <a:cs typeface="Work Sans"/>
                <a:sym typeface="Work Sans"/>
              </a:defRPr>
            </a:pPr>
            <a:r>
              <a:t>10- Legalidad</a:t>
            </a:r>
          </a:p>
          <a:p>
            <a:pPr algn="just">
              <a:defRPr sz="1600" b="1">
                <a:latin typeface="Work Sans"/>
                <a:ea typeface="Work Sans"/>
                <a:cs typeface="Work Sans"/>
                <a:sym typeface="Work Sans"/>
              </a:defRPr>
            </a:pPr>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Imagen" descr="Imagen"/>
          <p:cNvPicPr>
            <a:picLocks noChangeAspect="1"/>
          </p:cNvPicPr>
          <p:nvPr/>
        </p:nvPicPr>
        <p:blipFill>
          <a:blip r:embed="rId3"/>
          <a:stretch>
            <a:fillRect/>
          </a:stretch>
        </p:blipFill>
        <p:spPr>
          <a:xfrm>
            <a:off x="747465" y="-302656"/>
            <a:ext cx="7649070" cy="6119256"/>
          </a:xfrm>
          <a:prstGeom prst="rect">
            <a:avLst/>
          </a:prstGeom>
          <a:ln w="12700">
            <a:miter lim="400000"/>
          </a:ln>
        </p:spPr>
      </p:pic>
      <p:sp>
        <p:nvSpPr>
          <p:cNvPr id="252"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253" name="CuadroTexto 7"/>
          <p:cNvSpPr txBox="1"/>
          <p:nvPr/>
        </p:nvSpPr>
        <p:spPr>
          <a:xfrm>
            <a:off x="6205220" y="560303"/>
            <a:ext cx="2550954"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b="1">
                <a:solidFill>
                  <a:srgbClr val="FFFFFF"/>
                </a:solidFill>
                <a:latin typeface="Work sans"/>
                <a:ea typeface="Work sans"/>
                <a:cs typeface="Work sans"/>
                <a:sym typeface="Work sans"/>
              </a:defRPr>
            </a:lvl1pPr>
          </a:lstStyle>
          <a:p>
            <a:r>
              <a:t>CONTROL DE VERSIONES</a:t>
            </a:r>
          </a:p>
        </p:txBody>
      </p:sp>
      <p:pic>
        <p:nvPicPr>
          <p:cNvPr id="254" name="Imagen 10" descr="Imagen 10"/>
          <p:cNvPicPr>
            <a:picLocks noChangeAspect="1"/>
          </p:cNvPicPr>
          <p:nvPr/>
        </p:nvPicPr>
        <p:blipFill>
          <a:blip r:embed="rId4"/>
          <a:stretch>
            <a:fillRect/>
          </a:stretch>
        </p:blipFill>
        <p:spPr>
          <a:xfrm rot="10800000" flipH="1">
            <a:off x="7826406" y="1507950"/>
            <a:ext cx="642358" cy="41564"/>
          </a:xfrm>
          <a:prstGeom prst="rect">
            <a:avLst/>
          </a:prstGeom>
          <a:ln w="12700">
            <a:miter lim="400000"/>
          </a:ln>
        </p:spPr>
      </p:pic>
      <p:pic>
        <p:nvPicPr>
          <p:cNvPr id="255" name="Imagen 15" descr="Imagen 15"/>
          <p:cNvPicPr>
            <a:picLocks noChangeAspect="1"/>
          </p:cNvPicPr>
          <p:nvPr/>
        </p:nvPicPr>
        <p:blipFill>
          <a:blip r:embed="rId5"/>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 name="Imagen 15" descr="Imagen 15"/>
          <p:cNvPicPr>
            <a:picLocks noChangeAspect="1"/>
          </p:cNvPicPr>
          <p:nvPr/>
        </p:nvPicPr>
        <p:blipFill>
          <a:blip r:embed="rId3"/>
          <a:srcRect l="21032" t="19996" r="22452" b="17818"/>
          <a:stretch>
            <a:fillRect/>
          </a:stretch>
        </p:blipFill>
        <p:spPr>
          <a:xfrm>
            <a:off x="259104" y="392057"/>
            <a:ext cx="601378" cy="603695"/>
          </a:xfrm>
          <a:prstGeom prst="rect">
            <a:avLst/>
          </a:prstGeom>
          <a:ln w="12700">
            <a:miter lim="400000"/>
          </a:ln>
        </p:spPr>
      </p:pic>
      <p:sp>
        <p:nvSpPr>
          <p:cNvPr id="260" name="CuadroTexto 1"/>
          <p:cNvSpPr txBox="1"/>
          <p:nvPr/>
        </p:nvSpPr>
        <p:spPr>
          <a:xfrm>
            <a:off x="1206425" y="432261"/>
            <a:ext cx="4622415"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b="1">
                <a:solidFill>
                  <a:srgbClr val="274FB2"/>
                </a:solidFill>
                <a:latin typeface="Work Sans"/>
                <a:ea typeface="Work Sans"/>
                <a:cs typeface="Work Sans"/>
                <a:sym typeface="Work Sans"/>
              </a:defRPr>
            </a:lvl1pPr>
          </a:lstStyle>
          <a:p>
            <a:r>
              <a:t>CONTROL DE VERSIONES</a:t>
            </a:r>
          </a:p>
        </p:txBody>
      </p:sp>
      <p:pic>
        <p:nvPicPr>
          <p:cNvPr id="261" name="Captura de Pantalla 2019-09-30 a la(s) 1.08.49 p. m..png" descr="Captura de Pantalla 2019-09-30 a la(s) 1.08.49 p. m..png"/>
          <p:cNvPicPr>
            <a:picLocks noChangeAspect="1"/>
          </p:cNvPicPr>
          <p:nvPr/>
        </p:nvPicPr>
        <p:blipFill>
          <a:blip r:embed="rId4"/>
          <a:stretch>
            <a:fillRect/>
          </a:stretch>
        </p:blipFill>
        <p:spPr>
          <a:xfrm>
            <a:off x="1079500" y="979342"/>
            <a:ext cx="6642332" cy="4151458"/>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Rectángulo"/>
          <p:cNvSpPr/>
          <p:nvPr/>
        </p:nvSpPr>
        <p:spPr>
          <a:xfrm>
            <a:off x="-75264" y="-110282"/>
            <a:ext cx="1270001" cy="5364064"/>
          </a:xfrm>
          <a:prstGeom prst="rect">
            <a:avLst/>
          </a:prstGeom>
          <a:solidFill>
            <a:srgbClr val="000000"/>
          </a:solidFill>
          <a:ln w="25400">
            <a:solidFill>
              <a:schemeClr val="accent1"/>
            </a:solidFill>
          </a:ln>
          <a:effectLst>
            <a:outerShdw blurRad="38100" dist="23000" dir="5400000" rotWithShape="0">
              <a:srgbClr val="000000">
                <a:alpha val="35000"/>
              </a:srgbClr>
            </a:outerShdw>
          </a:effectLst>
        </p:spPr>
        <p:txBody>
          <a:bodyPr lIns="45719" rIns="45719" anchor="ctr"/>
          <a:lstStyle/>
          <a:p>
            <a:endParaRPr/>
          </a:p>
        </p:txBody>
      </p:sp>
      <p:pic>
        <p:nvPicPr>
          <p:cNvPr id="266" name="Imagen 15" descr="Imagen 15"/>
          <p:cNvPicPr>
            <a:picLocks noChangeAspect="1"/>
          </p:cNvPicPr>
          <p:nvPr/>
        </p:nvPicPr>
        <p:blipFill>
          <a:blip r:embed="rId3"/>
          <a:srcRect l="21032" t="19996" r="22452" b="17818"/>
          <a:stretch>
            <a:fillRect/>
          </a:stretch>
        </p:blipFill>
        <p:spPr>
          <a:xfrm>
            <a:off x="259104" y="392057"/>
            <a:ext cx="601378" cy="603695"/>
          </a:xfrm>
          <a:prstGeom prst="rect">
            <a:avLst/>
          </a:prstGeom>
          <a:ln w="12700">
            <a:miter lim="400000"/>
          </a:ln>
        </p:spPr>
      </p:pic>
      <p:pic>
        <p:nvPicPr>
          <p:cNvPr id="267" name="Imagen" descr="Imagen"/>
          <p:cNvPicPr>
            <a:picLocks noChangeAspect="1"/>
          </p:cNvPicPr>
          <p:nvPr/>
        </p:nvPicPr>
        <p:blipFill>
          <a:blip r:embed="rId4"/>
          <a:srcRect t="2641" r="14094" b="12254"/>
          <a:stretch>
            <a:fillRect/>
          </a:stretch>
        </p:blipFill>
        <p:spPr>
          <a:xfrm>
            <a:off x="233464" y="-101601"/>
            <a:ext cx="9402462" cy="5237037"/>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adroTexto 2"/>
          <p:cNvSpPr txBox="1"/>
          <p:nvPr/>
        </p:nvSpPr>
        <p:spPr>
          <a:xfrm>
            <a:off x="803410" y="529122"/>
            <a:ext cx="2615368" cy="646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4000" b="1" i="1">
                <a:solidFill>
                  <a:srgbClr val="FFFFFF"/>
                </a:solidFill>
                <a:latin typeface="Arial"/>
                <a:ea typeface="Arial"/>
                <a:cs typeface="Arial"/>
                <a:sym typeface="Arial"/>
              </a:defRPr>
            </a:lvl1pPr>
          </a:lstStyle>
          <a:p>
            <a:r>
              <a:t>Contenido</a:t>
            </a:r>
          </a:p>
        </p:txBody>
      </p:sp>
      <p:sp>
        <p:nvSpPr>
          <p:cNvPr id="124" name="CuadroTexto 3"/>
          <p:cNvSpPr txBox="1"/>
          <p:nvPr/>
        </p:nvSpPr>
        <p:spPr>
          <a:xfrm>
            <a:off x="1817266" y="1099881"/>
            <a:ext cx="4420249" cy="3296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i="1">
                <a:solidFill>
                  <a:srgbClr val="FFFFFF"/>
                </a:solidFill>
                <a:latin typeface="Arial"/>
                <a:ea typeface="Arial"/>
                <a:cs typeface="Arial"/>
                <a:sym typeface="Arial"/>
              </a:defRPr>
            </a:pPr>
            <a:r>
              <a:rPr dirty="0" err="1"/>
              <a:t>Planteamiento</a:t>
            </a:r>
            <a:r>
              <a:rPr dirty="0"/>
              <a:t> del </a:t>
            </a:r>
            <a:r>
              <a:rPr dirty="0" err="1"/>
              <a:t>problema</a:t>
            </a:r>
            <a:r>
              <a:rPr dirty="0"/>
              <a:t> </a:t>
            </a:r>
          </a:p>
          <a:p>
            <a:pPr>
              <a:defRPr sz="2000" i="1">
                <a:solidFill>
                  <a:srgbClr val="FFFFFF"/>
                </a:solidFill>
                <a:latin typeface="Arial"/>
                <a:ea typeface="Arial"/>
                <a:cs typeface="Arial"/>
                <a:sym typeface="Arial"/>
              </a:defRPr>
            </a:pPr>
            <a:r>
              <a:rPr dirty="0" err="1"/>
              <a:t>Justificación</a:t>
            </a:r>
            <a:r>
              <a:rPr dirty="0"/>
              <a:t> del </a:t>
            </a:r>
            <a:r>
              <a:rPr dirty="0" err="1"/>
              <a:t>proyecto</a:t>
            </a:r>
            <a:endParaRPr dirty="0"/>
          </a:p>
          <a:p>
            <a:pPr>
              <a:defRPr sz="2000" i="1">
                <a:solidFill>
                  <a:srgbClr val="FFFFFF"/>
                </a:solidFill>
                <a:latin typeface="Arial"/>
                <a:ea typeface="Arial"/>
                <a:cs typeface="Arial"/>
                <a:sym typeface="Arial"/>
              </a:defRPr>
            </a:pPr>
            <a:r>
              <a:rPr dirty="0" err="1"/>
              <a:t>Objetivos</a:t>
            </a:r>
            <a:endParaRPr dirty="0"/>
          </a:p>
          <a:p>
            <a:pPr>
              <a:defRPr sz="2000" i="1">
                <a:solidFill>
                  <a:srgbClr val="FFFFFF"/>
                </a:solidFill>
                <a:latin typeface="Arial"/>
                <a:ea typeface="Arial"/>
                <a:cs typeface="Arial"/>
                <a:sym typeface="Arial"/>
              </a:defRPr>
            </a:pPr>
            <a:r>
              <a:rPr dirty="0"/>
              <a:t>	</a:t>
            </a:r>
            <a:r>
              <a:rPr dirty="0" err="1"/>
              <a:t>Objetivo</a:t>
            </a:r>
            <a:r>
              <a:rPr dirty="0"/>
              <a:t> general</a:t>
            </a:r>
          </a:p>
          <a:p>
            <a:pPr>
              <a:defRPr sz="2000" i="1">
                <a:solidFill>
                  <a:srgbClr val="FFFFFF"/>
                </a:solidFill>
                <a:latin typeface="Arial"/>
                <a:ea typeface="Arial"/>
                <a:cs typeface="Arial"/>
                <a:sym typeface="Arial"/>
              </a:defRPr>
            </a:pPr>
            <a:r>
              <a:rPr dirty="0"/>
              <a:t>	</a:t>
            </a:r>
            <a:r>
              <a:rPr dirty="0" err="1"/>
              <a:t>Objetivo</a:t>
            </a:r>
            <a:r>
              <a:rPr dirty="0"/>
              <a:t> </a:t>
            </a:r>
            <a:r>
              <a:rPr dirty="0" err="1"/>
              <a:t>específicos</a:t>
            </a:r>
            <a:endParaRPr dirty="0"/>
          </a:p>
          <a:p>
            <a:pPr>
              <a:defRPr sz="2000" i="1">
                <a:solidFill>
                  <a:srgbClr val="FFFFFF"/>
                </a:solidFill>
                <a:latin typeface="Arial"/>
                <a:ea typeface="Arial"/>
                <a:cs typeface="Arial"/>
                <a:sym typeface="Arial"/>
              </a:defRPr>
            </a:pPr>
            <a:r>
              <a:rPr dirty="0" err="1"/>
              <a:t>Diagrama</a:t>
            </a:r>
            <a:r>
              <a:rPr dirty="0"/>
              <a:t> de </a:t>
            </a:r>
            <a:r>
              <a:rPr dirty="0" err="1"/>
              <a:t>procesos</a:t>
            </a:r>
            <a:r>
              <a:rPr dirty="0"/>
              <a:t> - BPMN</a:t>
            </a:r>
          </a:p>
          <a:p>
            <a:pPr>
              <a:defRPr sz="2000" i="1">
                <a:solidFill>
                  <a:srgbClr val="FFFFFF"/>
                </a:solidFill>
                <a:latin typeface="Arial"/>
                <a:ea typeface="Arial"/>
                <a:cs typeface="Arial"/>
                <a:sym typeface="Arial"/>
              </a:defRPr>
            </a:pPr>
            <a:r>
              <a:rPr dirty="0" err="1"/>
              <a:t>Casos</a:t>
            </a:r>
            <a:r>
              <a:rPr dirty="0"/>
              <a:t> de </a:t>
            </a:r>
            <a:r>
              <a:rPr dirty="0" err="1"/>
              <a:t>uso</a:t>
            </a:r>
            <a:endParaRPr dirty="0"/>
          </a:p>
          <a:p>
            <a:pPr>
              <a:defRPr sz="2000" i="1">
                <a:solidFill>
                  <a:srgbClr val="FFFFFF"/>
                </a:solidFill>
                <a:latin typeface="Arial"/>
                <a:ea typeface="Arial"/>
                <a:cs typeface="Arial"/>
                <a:sym typeface="Arial"/>
              </a:defRPr>
            </a:pPr>
            <a:r>
              <a:rPr dirty="0" err="1"/>
              <a:t>Requisitos</a:t>
            </a:r>
            <a:r>
              <a:rPr dirty="0"/>
              <a:t> </a:t>
            </a:r>
          </a:p>
          <a:p>
            <a:pPr>
              <a:defRPr sz="2000" i="1">
                <a:solidFill>
                  <a:srgbClr val="FFFFFF"/>
                </a:solidFill>
                <a:latin typeface="Arial"/>
                <a:ea typeface="Arial"/>
                <a:cs typeface="Arial"/>
                <a:sym typeface="Arial"/>
              </a:defRPr>
            </a:pPr>
            <a:r>
              <a:rPr dirty="0"/>
              <a:t>	</a:t>
            </a:r>
            <a:r>
              <a:rPr dirty="0" err="1"/>
              <a:t>Requisitos</a:t>
            </a:r>
            <a:r>
              <a:rPr dirty="0"/>
              <a:t> </a:t>
            </a:r>
            <a:r>
              <a:rPr dirty="0" err="1"/>
              <a:t>funcionales</a:t>
            </a:r>
            <a:r>
              <a:rPr dirty="0"/>
              <a:t> </a:t>
            </a:r>
          </a:p>
          <a:p>
            <a:pPr>
              <a:defRPr sz="2000" i="1">
                <a:solidFill>
                  <a:srgbClr val="FFFFFF"/>
                </a:solidFill>
                <a:latin typeface="Arial"/>
                <a:ea typeface="Arial"/>
                <a:cs typeface="Arial"/>
                <a:sym typeface="Arial"/>
              </a:defRPr>
            </a:pPr>
            <a:r>
              <a:rPr dirty="0"/>
              <a:t>	</a:t>
            </a:r>
            <a:r>
              <a:rPr dirty="0" err="1"/>
              <a:t>Requisitos</a:t>
            </a:r>
            <a:r>
              <a:rPr dirty="0"/>
              <a:t> no  </a:t>
            </a:r>
            <a:r>
              <a:rPr dirty="0" err="1"/>
              <a:t>funcionales</a:t>
            </a:r>
            <a:endParaRPr dirty="0"/>
          </a:p>
          <a:p>
            <a:pPr>
              <a:defRPr sz="2000" i="1">
                <a:solidFill>
                  <a:srgbClr val="FFFFFF"/>
                </a:solidFill>
                <a:latin typeface="Arial"/>
                <a:ea typeface="Arial"/>
                <a:cs typeface="Arial"/>
                <a:sym typeface="Arial"/>
              </a:defRPr>
            </a:pPr>
            <a:r>
              <a:rPr dirty="0"/>
              <a:t>Control de </a:t>
            </a:r>
            <a:r>
              <a:rPr dirty="0" err="1"/>
              <a:t>Versiones</a:t>
            </a:r>
            <a:endParaRPr dirty="0"/>
          </a:p>
        </p:txBody>
      </p:sp>
      <p:sp>
        <p:nvSpPr>
          <p:cNvPr id="125" name="Rectángulo 1"/>
          <p:cNvSpPr/>
          <p:nvPr/>
        </p:nvSpPr>
        <p:spPr>
          <a:xfrm>
            <a:off x="7184570" y="0"/>
            <a:ext cx="947059" cy="5143500"/>
          </a:xfrm>
          <a:prstGeom prst="rect">
            <a:avLst/>
          </a:prstGeom>
          <a:solidFill>
            <a:srgbClr val="0070C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ángulo 1"/>
          <p:cNvSpPr/>
          <p:nvPr/>
        </p:nvSpPr>
        <p:spPr>
          <a:xfrm>
            <a:off x="6264664" y="0"/>
            <a:ext cx="2949045" cy="5143501"/>
          </a:xfrm>
          <a:prstGeom prst="rect">
            <a:avLst/>
          </a:prstGeom>
          <a:solidFill>
            <a:srgbClr val="0070C0"/>
          </a:soli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pic>
        <p:nvPicPr>
          <p:cNvPr id="130" name="Imagen" descr="Imagen"/>
          <p:cNvPicPr>
            <a:picLocks noChangeAspect="1"/>
          </p:cNvPicPr>
          <p:nvPr/>
        </p:nvPicPr>
        <p:blipFill rotWithShape="1">
          <a:blip r:embed="rId3"/>
          <a:srcRect l="27943" t="-315" r="-93" b="315"/>
          <a:stretch/>
        </p:blipFill>
        <p:spPr>
          <a:xfrm>
            <a:off x="-113092" y="-299240"/>
            <a:ext cx="6447302" cy="5559488"/>
          </a:xfrm>
          <a:prstGeom prst="rect">
            <a:avLst/>
          </a:prstGeom>
          <a:ln w="12700">
            <a:miter lim="400000"/>
          </a:ln>
        </p:spPr>
      </p:pic>
      <p:sp>
        <p:nvSpPr>
          <p:cNvPr id="131" name="Rectángulo 2"/>
          <p:cNvSpPr/>
          <p:nvPr/>
        </p:nvSpPr>
        <p:spPr>
          <a:xfrm rot="16200000">
            <a:off x="4427887" y="483166"/>
            <a:ext cx="5302243" cy="4177168"/>
          </a:xfrm>
          <a:prstGeom prst="rect">
            <a:avLst/>
          </a:prstGeom>
          <a:gradFill>
            <a:gsLst>
              <a:gs pos="0">
                <a:srgbClr val="000000">
                  <a:alpha val="46000"/>
                </a:srgbClr>
              </a:gs>
              <a:gs pos="100000">
                <a:srgbClr val="1F497D">
                  <a:alpha val="0"/>
                </a:srgbClr>
              </a:gs>
            </a:gsLst>
            <a:lin ang="16200000"/>
          </a:gra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32" name="CuadroTexto 7"/>
          <p:cNvSpPr txBox="1"/>
          <p:nvPr/>
        </p:nvSpPr>
        <p:spPr>
          <a:xfrm>
            <a:off x="4300220" y="573003"/>
            <a:ext cx="4736446"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2400" b="1">
                <a:solidFill>
                  <a:srgbClr val="FFFFFF"/>
                </a:solidFill>
                <a:latin typeface="Work sans"/>
                <a:ea typeface="Work sans"/>
                <a:cs typeface="Work sans"/>
                <a:sym typeface="Work sans"/>
              </a:defRPr>
            </a:pPr>
            <a:r>
              <a:t>PLANTEAMIENTO </a:t>
            </a:r>
          </a:p>
          <a:p>
            <a:pPr algn="r">
              <a:defRPr sz="2400" b="1">
                <a:solidFill>
                  <a:srgbClr val="FFFFFF"/>
                </a:solidFill>
                <a:latin typeface="Work sans"/>
                <a:ea typeface="Work sans"/>
                <a:cs typeface="Work sans"/>
                <a:sym typeface="Work sans"/>
              </a:defRPr>
            </a:pPr>
            <a:r>
              <a:t>DEL PROBLEMA</a:t>
            </a:r>
          </a:p>
        </p:txBody>
      </p:sp>
      <p:pic>
        <p:nvPicPr>
          <p:cNvPr id="133" name="Imagen 10" descr="Imagen 10"/>
          <p:cNvPicPr>
            <a:picLocks noChangeAspect="1"/>
          </p:cNvPicPr>
          <p:nvPr/>
        </p:nvPicPr>
        <p:blipFill>
          <a:blip r:embed="rId4"/>
          <a:stretch>
            <a:fillRect/>
          </a:stretch>
        </p:blipFill>
        <p:spPr>
          <a:xfrm flipV="1">
            <a:off x="7940706" y="1431750"/>
            <a:ext cx="642358" cy="41564"/>
          </a:xfrm>
          <a:prstGeom prst="rect">
            <a:avLst/>
          </a:prstGeom>
          <a:ln w="12700">
            <a:miter lim="400000"/>
          </a:ln>
        </p:spPr>
      </p:pic>
      <p:pic>
        <p:nvPicPr>
          <p:cNvPr id="134" name="Imagen 15" descr="Imagen 15"/>
          <p:cNvPicPr>
            <a:picLocks noChangeAspect="1"/>
          </p:cNvPicPr>
          <p:nvPr/>
        </p:nvPicPr>
        <p:blipFill>
          <a:blip r:embed="rId5"/>
          <a:srcRect l="21032" t="19996" r="22452" b="17817"/>
          <a:stretch>
            <a:fillRect/>
          </a:stretch>
        </p:blipFill>
        <p:spPr>
          <a:xfrm>
            <a:off x="1110004" y="392057"/>
            <a:ext cx="601378" cy="603696"/>
          </a:xfrm>
          <a:prstGeom prst="rect">
            <a:avLst/>
          </a:prstGeom>
          <a:ln w="12700">
            <a:miter lim="400000"/>
          </a:ln>
        </p:spPr>
      </p:pic>
      <p:sp>
        <p:nvSpPr>
          <p:cNvPr id="135" name="Círculo"/>
          <p:cNvSpPr/>
          <p:nvPr/>
        </p:nvSpPr>
        <p:spPr>
          <a:xfrm>
            <a:off x="6033442" y="-677863"/>
            <a:ext cx="1270001" cy="1270001"/>
          </a:xfrm>
          <a:prstGeom prst="ellipse">
            <a:avLst/>
          </a:prstGeom>
          <a:solidFill>
            <a:srgbClr val="FFDD25"/>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36" name="Óvalo"/>
          <p:cNvSpPr/>
          <p:nvPr/>
        </p:nvSpPr>
        <p:spPr>
          <a:xfrm>
            <a:off x="7940706" y="4471590"/>
            <a:ext cx="642358" cy="603648"/>
          </a:xfrm>
          <a:prstGeom prst="ellipse">
            <a:avLst/>
          </a:prstGeom>
          <a:solidFill>
            <a:srgbClr val="FF6A3A"/>
          </a:solidFill>
          <a:ln w="12700">
            <a:miter lim="400000"/>
          </a:ln>
          <a:effectLst>
            <a:outerShdw blurRad="38100" dist="23000" dir="5400000" rotWithShape="0">
              <a:srgbClr val="000000">
                <a:alpha val="35000"/>
              </a:srgbClr>
            </a:outerShdw>
          </a:effectLst>
        </p:spPr>
        <p:txBody>
          <a:bodyPr lIns="45719" rIns="45719" anchor="ctr"/>
          <a:lstStyle/>
          <a:p>
            <a:endParaRPr/>
          </a:p>
        </p:txBody>
      </p:sp>
      <p:sp>
        <p:nvSpPr>
          <p:cNvPr id="137" name="Óvalo"/>
          <p:cNvSpPr/>
          <p:nvPr/>
        </p:nvSpPr>
        <p:spPr>
          <a:xfrm>
            <a:off x="193706" y="3925490"/>
            <a:ext cx="642358" cy="603648"/>
          </a:xfrm>
          <a:prstGeom prst="ellipse">
            <a:avLst/>
          </a:prstGeom>
          <a:solidFill>
            <a:srgbClr val="2E8F27"/>
          </a:solidFill>
          <a:ln w="12700">
            <a:miter lim="400000"/>
          </a:ln>
          <a:effectLst>
            <a:outerShdw blurRad="38100" dist="23000" dir="5400000" rotWithShape="0">
              <a:srgbClr val="000000">
                <a:alpha val="35000"/>
              </a:srgbClr>
            </a:outerShdw>
          </a:effectLst>
        </p:spPr>
        <p:txBody>
          <a:bodyPr lIns="45719" rIns="45719" anchor="ct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adroTexto 1"/>
          <p:cNvSpPr txBox="1"/>
          <p:nvPr/>
        </p:nvSpPr>
        <p:spPr>
          <a:xfrm>
            <a:off x="304726" y="918479"/>
            <a:ext cx="6097251"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b="1">
                <a:solidFill>
                  <a:srgbClr val="274FB2"/>
                </a:solidFill>
                <a:latin typeface="Work Sans"/>
                <a:ea typeface="Work Sans"/>
                <a:cs typeface="Work Sans"/>
                <a:sym typeface="Work Sans"/>
              </a:defRPr>
            </a:lvl1pPr>
          </a:lstStyle>
          <a:p>
            <a:r>
              <a:t>PLANTEAMIENTO DEL PROBLEMA</a:t>
            </a:r>
          </a:p>
        </p:txBody>
      </p:sp>
      <p:sp>
        <p:nvSpPr>
          <p:cNvPr id="142" name="CuadroTexto 2"/>
          <p:cNvSpPr txBox="1"/>
          <p:nvPr/>
        </p:nvSpPr>
        <p:spPr>
          <a:xfrm>
            <a:off x="658341" y="2264543"/>
            <a:ext cx="6801369" cy="24880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R="331470" algn="just" defTabSz="449580">
              <a:lnSpc>
                <a:spcPct val="200000"/>
              </a:lnSpc>
              <a:defRPr sz="1600" b="1">
                <a:latin typeface="Arial"/>
                <a:ea typeface="Arial"/>
                <a:cs typeface="Arial"/>
                <a:sym typeface="Arial"/>
              </a:defRPr>
            </a:lvl1pPr>
          </a:lstStyle>
          <a:p>
            <a:r>
              <a:rPr b="0" dirty="0">
                <a:latin typeface="Arial" panose="020B0604020202020204" pitchFamily="34" charset="0"/>
                <a:ea typeface="+mj-ea"/>
                <a:cs typeface="Arial" panose="020B0604020202020204" pitchFamily="34" charset="0"/>
              </a:rPr>
              <a:t>Una de las </a:t>
            </a:r>
            <a:r>
              <a:rPr b="0" dirty="0" err="1">
                <a:latin typeface="Arial" panose="020B0604020202020204" pitchFamily="34" charset="0"/>
                <a:ea typeface="+mj-ea"/>
                <a:cs typeface="Arial" panose="020B0604020202020204" pitchFamily="34" charset="0"/>
              </a:rPr>
              <a:t>mayores</a:t>
            </a:r>
            <a:r>
              <a:rPr b="0" dirty="0">
                <a:latin typeface="Arial" panose="020B0604020202020204" pitchFamily="34" charset="0"/>
                <a:ea typeface="+mj-ea"/>
                <a:cs typeface="Arial" panose="020B0604020202020204" pitchFamily="34" charset="0"/>
              </a:rPr>
              <a:t> </a:t>
            </a:r>
            <a:r>
              <a:rPr b="0" dirty="0" err="1">
                <a:latin typeface="Arial" panose="020B0604020202020204" pitchFamily="34" charset="0"/>
                <a:ea typeface="+mj-ea"/>
                <a:cs typeface="Arial" panose="020B0604020202020204" pitchFamily="34" charset="0"/>
              </a:rPr>
              <a:t>preocupaciones</a:t>
            </a:r>
            <a:r>
              <a:rPr b="0" dirty="0">
                <a:latin typeface="Arial" panose="020B0604020202020204" pitchFamily="34" charset="0"/>
                <a:ea typeface="+mj-ea"/>
                <a:cs typeface="Arial" panose="020B0604020202020204" pitchFamily="34" charset="0"/>
              </a:rPr>
              <a:t> al </a:t>
            </a:r>
            <a:r>
              <a:rPr b="0" dirty="0" err="1">
                <a:latin typeface="Arial" panose="020B0604020202020204" pitchFamily="34" charset="0"/>
                <a:ea typeface="+mj-ea"/>
                <a:cs typeface="Arial" panose="020B0604020202020204" pitchFamily="34" charset="0"/>
              </a:rPr>
              <a:t>salir</a:t>
            </a:r>
            <a:r>
              <a:rPr b="0" dirty="0">
                <a:latin typeface="Arial" panose="020B0604020202020204" pitchFamily="34" charset="0"/>
                <a:ea typeface="+mj-ea"/>
                <a:cs typeface="Arial" panose="020B0604020202020204" pitchFamily="34" charset="0"/>
              </a:rPr>
              <a:t> de </a:t>
            </a:r>
            <a:r>
              <a:rPr b="0" dirty="0" err="1">
                <a:latin typeface="Arial" panose="020B0604020202020204" pitchFamily="34" charset="0"/>
                <a:ea typeface="+mj-ea"/>
                <a:cs typeface="Arial" panose="020B0604020202020204" pitchFamily="34" charset="0"/>
              </a:rPr>
              <a:t>viaje</a:t>
            </a:r>
            <a:r>
              <a:rPr b="0" dirty="0">
                <a:latin typeface="Arial" panose="020B0604020202020204" pitchFamily="34" charset="0"/>
                <a:ea typeface="+mj-ea"/>
                <a:cs typeface="Arial" panose="020B0604020202020204" pitchFamily="34" charset="0"/>
              </a:rPr>
              <a:t> es </a:t>
            </a:r>
            <a:r>
              <a:rPr b="0" dirty="0" err="1">
                <a:latin typeface="Arial" panose="020B0604020202020204" pitchFamily="34" charset="0"/>
                <a:ea typeface="+mj-ea"/>
                <a:cs typeface="Arial" panose="020B0604020202020204" pitchFamily="34" charset="0"/>
              </a:rPr>
              <a:t>encontrar</a:t>
            </a:r>
            <a:r>
              <a:rPr b="0" dirty="0">
                <a:latin typeface="Arial" panose="020B0604020202020204" pitchFamily="34" charset="0"/>
                <a:ea typeface="+mj-ea"/>
                <a:cs typeface="Arial" panose="020B0604020202020204" pitchFamily="34" charset="0"/>
              </a:rPr>
              <a:t> un </a:t>
            </a:r>
            <a:r>
              <a:rPr b="0" dirty="0" err="1">
                <a:latin typeface="Arial" panose="020B0604020202020204" pitchFamily="34" charset="0"/>
                <a:ea typeface="+mj-ea"/>
                <a:cs typeface="Arial" panose="020B0604020202020204" pitchFamily="34" charset="0"/>
              </a:rPr>
              <a:t>buen</a:t>
            </a:r>
            <a:r>
              <a:rPr b="0" dirty="0">
                <a:latin typeface="Arial" panose="020B0604020202020204" pitchFamily="34" charset="0"/>
                <a:ea typeface="+mj-ea"/>
                <a:cs typeface="Arial" panose="020B0604020202020204" pitchFamily="34" charset="0"/>
              </a:rPr>
              <a:t> sitio para </a:t>
            </a:r>
            <a:r>
              <a:rPr b="0" dirty="0" err="1">
                <a:latin typeface="Arial" panose="020B0604020202020204" pitchFamily="34" charset="0"/>
                <a:ea typeface="+mj-ea"/>
                <a:cs typeface="Arial" panose="020B0604020202020204" pitchFamily="34" charset="0"/>
              </a:rPr>
              <a:t>hospedarnos</a:t>
            </a:r>
            <a:r>
              <a:rPr b="0" dirty="0">
                <a:latin typeface="Arial" panose="020B0604020202020204" pitchFamily="34" charset="0"/>
                <a:ea typeface="+mj-ea"/>
                <a:cs typeface="Arial" panose="020B0604020202020204" pitchFamily="34" charset="0"/>
              </a:rPr>
              <a:t>, </a:t>
            </a:r>
            <a:r>
              <a:rPr b="0" dirty="0" err="1">
                <a:latin typeface="Arial" panose="020B0604020202020204" pitchFamily="34" charset="0"/>
                <a:ea typeface="+mj-ea"/>
                <a:cs typeface="Arial" panose="020B0604020202020204" pitchFamily="34" charset="0"/>
              </a:rPr>
              <a:t>llegar</a:t>
            </a:r>
            <a:r>
              <a:rPr b="0" dirty="0">
                <a:latin typeface="Arial" panose="020B0604020202020204" pitchFamily="34" charset="0"/>
                <a:ea typeface="+mj-ea"/>
                <a:cs typeface="Arial" panose="020B0604020202020204" pitchFamily="34" charset="0"/>
              </a:rPr>
              <a:t> al </a:t>
            </a:r>
            <a:r>
              <a:rPr b="0" dirty="0" err="1">
                <a:latin typeface="Arial" panose="020B0604020202020204" pitchFamily="34" charset="0"/>
                <a:ea typeface="+mj-ea"/>
                <a:cs typeface="Arial" panose="020B0604020202020204" pitchFamily="34" charset="0"/>
              </a:rPr>
              <a:t>lugar</a:t>
            </a:r>
            <a:r>
              <a:rPr b="0" dirty="0">
                <a:latin typeface="Arial" panose="020B0604020202020204" pitchFamily="34" charset="0"/>
                <a:ea typeface="+mj-ea"/>
                <a:cs typeface="Arial" panose="020B0604020202020204" pitchFamily="34" charset="0"/>
              </a:rPr>
              <a:t> de </a:t>
            </a:r>
            <a:r>
              <a:rPr b="0" dirty="0" err="1">
                <a:latin typeface="Arial" panose="020B0604020202020204" pitchFamily="34" charset="0"/>
                <a:ea typeface="+mj-ea"/>
                <a:cs typeface="Arial" panose="020B0604020202020204" pitchFamily="34" charset="0"/>
              </a:rPr>
              <a:t>destino</a:t>
            </a:r>
            <a:r>
              <a:rPr b="0" dirty="0">
                <a:latin typeface="Arial" panose="020B0604020202020204" pitchFamily="34" charset="0"/>
                <a:ea typeface="+mj-ea"/>
                <a:cs typeface="Arial" panose="020B0604020202020204" pitchFamily="34" charset="0"/>
              </a:rPr>
              <a:t> sin </a:t>
            </a:r>
            <a:r>
              <a:rPr b="0" dirty="0" err="1">
                <a:latin typeface="Arial" panose="020B0604020202020204" pitchFamily="34" charset="0"/>
                <a:ea typeface="+mj-ea"/>
                <a:cs typeface="Arial" panose="020B0604020202020204" pitchFamily="34" charset="0"/>
              </a:rPr>
              <a:t>tener</a:t>
            </a:r>
            <a:r>
              <a:rPr b="0" dirty="0">
                <a:latin typeface="Arial" panose="020B0604020202020204" pitchFamily="34" charset="0"/>
                <a:ea typeface="+mj-ea"/>
                <a:cs typeface="Arial" panose="020B0604020202020204" pitchFamily="34" charset="0"/>
              </a:rPr>
              <a:t> un sitio al </a:t>
            </a:r>
            <a:r>
              <a:rPr b="0" dirty="0" err="1">
                <a:latin typeface="Arial" panose="020B0604020202020204" pitchFamily="34" charset="0"/>
                <a:ea typeface="+mj-ea"/>
                <a:cs typeface="Arial" panose="020B0604020202020204" pitchFamily="34" charset="0"/>
              </a:rPr>
              <a:t>cual</a:t>
            </a:r>
            <a:r>
              <a:rPr b="0" dirty="0">
                <a:latin typeface="Arial" panose="020B0604020202020204" pitchFamily="34" charset="0"/>
                <a:ea typeface="+mj-ea"/>
                <a:cs typeface="Arial" panose="020B0604020202020204" pitchFamily="34" charset="0"/>
              </a:rPr>
              <a:t> </a:t>
            </a:r>
            <a:r>
              <a:rPr b="0" dirty="0" err="1">
                <a:latin typeface="Arial" panose="020B0604020202020204" pitchFamily="34" charset="0"/>
                <a:ea typeface="+mj-ea"/>
                <a:cs typeface="Arial" panose="020B0604020202020204" pitchFamily="34" charset="0"/>
              </a:rPr>
              <a:t>llegar</a:t>
            </a:r>
            <a:r>
              <a:rPr b="0" dirty="0">
                <a:latin typeface="Arial" panose="020B0604020202020204" pitchFamily="34" charset="0"/>
                <a:ea typeface="+mj-ea"/>
                <a:cs typeface="Arial" panose="020B0604020202020204" pitchFamily="34" charset="0"/>
              </a:rPr>
              <a:t> </a:t>
            </a:r>
            <a:r>
              <a:rPr b="0" dirty="0" err="1">
                <a:latin typeface="Arial" panose="020B0604020202020204" pitchFamily="34" charset="0"/>
                <a:ea typeface="+mj-ea"/>
                <a:cs typeface="Arial" panose="020B0604020202020204" pitchFamily="34" charset="0"/>
              </a:rPr>
              <a:t>resulta</a:t>
            </a:r>
            <a:r>
              <a:rPr b="0" dirty="0">
                <a:latin typeface="Arial" panose="020B0604020202020204" pitchFamily="34" charset="0"/>
                <a:ea typeface="+mj-ea"/>
                <a:cs typeface="Arial" panose="020B0604020202020204" pitchFamily="34" charset="0"/>
              </a:rPr>
              <a:t> </a:t>
            </a:r>
            <a:r>
              <a:rPr b="0" dirty="0" err="1">
                <a:latin typeface="Arial" panose="020B0604020202020204" pitchFamily="34" charset="0"/>
                <a:ea typeface="+mj-ea"/>
                <a:cs typeface="Arial" panose="020B0604020202020204" pitchFamily="34" charset="0"/>
              </a:rPr>
              <a:t>incómodo</a:t>
            </a:r>
            <a:r>
              <a:rPr b="0" dirty="0">
                <a:latin typeface="Arial" panose="020B0604020202020204" pitchFamily="34" charset="0"/>
                <a:ea typeface="+mj-ea"/>
                <a:cs typeface="Arial" panose="020B0604020202020204" pitchFamily="34" charset="0"/>
              </a:rPr>
              <a:t> y </a:t>
            </a:r>
            <a:r>
              <a:rPr b="0" dirty="0" err="1">
                <a:latin typeface="Arial" panose="020B0604020202020204" pitchFamily="34" charset="0"/>
                <a:ea typeface="+mj-ea"/>
                <a:cs typeface="Arial" panose="020B0604020202020204" pitchFamily="34" charset="0"/>
              </a:rPr>
              <a:t>desgastante</a:t>
            </a:r>
            <a:r>
              <a:rPr b="0" dirty="0">
                <a:latin typeface="Arial" panose="020B0604020202020204" pitchFamily="34" charset="0"/>
                <a:ea typeface="+mj-ea"/>
                <a:cs typeface="Arial" panose="020B0604020202020204" pitchFamily="34" charset="0"/>
              </a:rPr>
              <a:t> </a:t>
            </a:r>
            <a:r>
              <a:rPr b="0" dirty="0" err="1">
                <a:latin typeface="Arial" panose="020B0604020202020204" pitchFamily="34" charset="0"/>
                <a:ea typeface="+mj-ea"/>
                <a:cs typeface="Arial" panose="020B0604020202020204" pitchFamily="34" charset="0"/>
              </a:rPr>
              <a:t>ya</a:t>
            </a:r>
            <a:r>
              <a:rPr b="0" dirty="0">
                <a:latin typeface="Arial" panose="020B0604020202020204" pitchFamily="34" charset="0"/>
                <a:ea typeface="+mj-ea"/>
                <a:cs typeface="Arial" panose="020B0604020202020204" pitchFamily="34" charset="0"/>
              </a:rPr>
              <a:t> que </a:t>
            </a:r>
            <a:r>
              <a:rPr b="0" dirty="0" err="1">
                <a:latin typeface="Arial" panose="020B0604020202020204" pitchFamily="34" charset="0"/>
                <a:ea typeface="+mj-ea"/>
                <a:cs typeface="Arial" panose="020B0604020202020204" pitchFamily="34" charset="0"/>
              </a:rPr>
              <a:t>inviertes</a:t>
            </a:r>
            <a:r>
              <a:rPr b="0" dirty="0">
                <a:latin typeface="Arial" panose="020B0604020202020204" pitchFamily="34" charset="0"/>
                <a:ea typeface="+mj-ea"/>
                <a:cs typeface="Arial" panose="020B0604020202020204" pitchFamily="34" charset="0"/>
              </a:rPr>
              <a:t> </a:t>
            </a:r>
            <a:r>
              <a:rPr b="0" dirty="0" err="1">
                <a:latin typeface="Arial" panose="020B0604020202020204" pitchFamily="34" charset="0"/>
                <a:ea typeface="+mj-ea"/>
                <a:cs typeface="Arial" panose="020B0604020202020204" pitchFamily="34" charset="0"/>
              </a:rPr>
              <a:t>mucho</a:t>
            </a:r>
            <a:r>
              <a:rPr b="0" dirty="0">
                <a:latin typeface="Arial" panose="020B0604020202020204" pitchFamily="34" charset="0"/>
                <a:ea typeface="+mj-ea"/>
                <a:cs typeface="Arial" panose="020B0604020202020204" pitchFamily="34" charset="0"/>
              </a:rPr>
              <a:t> </a:t>
            </a:r>
            <a:r>
              <a:rPr b="0" dirty="0" err="1">
                <a:latin typeface="Arial" panose="020B0604020202020204" pitchFamily="34" charset="0"/>
                <a:ea typeface="+mj-ea"/>
                <a:cs typeface="Arial" panose="020B0604020202020204" pitchFamily="34" charset="0"/>
              </a:rPr>
              <a:t>tiempo</a:t>
            </a:r>
            <a:r>
              <a:rPr b="0" dirty="0">
                <a:latin typeface="Arial" panose="020B0604020202020204" pitchFamily="34" charset="0"/>
                <a:ea typeface="+mj-ea"/>
                <a:cs typeface="Arial" panose="020B0604020202020204" pitchFamily="34" charset="0"/>
              </a:rPr>
              <a:t> que </a:t>
            </a:r>
            <a:r>
              <a:rPr b="0" dirty="0" err="1">
                <a:latin typeface="Arial" panose="020B0604020202020204" pitchFamily="34" charset="0"/>
                <a:ea typeface="+mj-ea"/>
                <a:cs typeface="Arial" panose="020B0604020202020204" pitchFamily="34" charset="0"/>
              </a:rPr>
              <a:t>puede</a:t>
            </a:r>
            <a:r>
              <a:rPr b="0" dirty="0">
                <a:latin typeface="Arial" panose="020B0604020202020204" pitchFamily="34" charset="0"/>
                <a:ea typeface="+mj-ea"/>
                <a:cs typeface="Arial" panose="020B0604020202020204" pitchFamily="34" charset="0"/>
              </a:rPr>
              <a:t> ser </a:t>
            </a:r>
            <a:r>
              <a:rPr b="0" dirty="0" err="1">
                <a:latin typeface="Arial" panose="020B0604020202020204" pitchFamily="34" charset="0"/>
                <a:ea typeface="+mj-ea"/>
                <a:cs typeface="Arial" panose="020B0604020202020204" pitchFamily="34" charset="0"/>
              </a:rPr>
              <a:t>empleado</a:t>
            </a:r>
            <a:r>
              <a:rPr b="0" dirty="0">
                <a:latin typeface="Arial" panose="020B0604020202020204" pitchFamily="34" charset="0"/>
                <a:ea typeface="+mj-ea"/>
                <a:cs typeface="Arial" panose="020B0604020202020204" pitchFamily="34" charset="0"/>
              </a:rPr>
              <a:t> </a:t>
            </a:r>
            <a:r>
              <a:rPr b="0" dirty="0" err="1">
                <a:latin typeface="Arial" panose="020B0604020202020204" pitchFamily="34" charset="0"/>
                <a:ea typeface="+mj-ea"/>
                <a:cs typeface="Arial" panose="020B0604020202020204" pitchFamily="34" charset="0"/>
              </a:rPr>
              <a:t>en</a:t>
            </a:r>
            <a:r>
              <a:rPr b="0" dirty="0">
                <a:latin typeface="Arial" panose="020B0604020202020204" pitchFamily="34" charset="0"/>
                <a:ea typeface="+mj-ea"/>
                <a:cs typeface="Arial" panose="020B0604020202020204" pitchFamily="34" charset="0"/>
              </a:rPr>
              <a:t> las </a:t>
            </a:r>
            <a:r>
              <a:rPr b="0" dirty="0" err="1">
                <a:latin typeface="Arial" panose="020B0604020202020204" pitchFamily="34" charset="0"/>
                <a:ea typeface="+mj-ea"/>
                <a:cs typeface="Arial" panose="020B0604020202020204" pitchFamily="34" charset="0"/>
              </a:rPr>
              <a:t>actividades</a:t>
            </a:r>
            <a:r>
              <a:rPr b="0" dirty="0">
                <a:latin typeface="Arial" panose="020B0604020202020204" pitchFamily="34" charset="0"/>
                <a:ea typeface="+mj-ea"/>
                <a:cs typeface="Arial" panose="020B0604020202020204" pitchFamily="34" charset="0"/>
              </a:rPr>
              <a:t> </a:t>
            </a:r>
            <a:r>
              <a:rPr b="0" dirty="0" err="1">
                <a:latin typeface="Arial" panose="020B0604020202020204" pitchFamily="34" charset="0"/>
                <a:ea typeface="+mj-ea"/>
                <a:cs typeface="Arial" panose="020B0604020202020204" pitchFamily="34" charset="0"/>
              </a:rPr>
              <a:t>principales</a:t>
            </a:r>
            <a:r>
              <a:rPr b="0" dirty="0">
                <a:latin typeface="Arial" panose="020B0604020202020204" pitchFamily="34" charset="0"/>
                <a:ea typeface="+mj-ea"/>
                <a:cs typeface="Arial" panose="020B0604020202020204" pitchFamily="34" charset="0"/>
              </a:rPr>
              <a:t> del </a:t>
            </a:r>
            <a:r>
              <a:rPr b="0" dirty="0" err="1">
                <a:latin typeface="Arial" panose="020B0604020202020204" pitchFamily="34" charset="0"/>
                <a:ea typeface="+mj-ea"/>
                <a:cs typeface="Arial" panose="020B0604020202020204" pitchFamily="34" charset="0"/>
              </a:rPr>
              <a:t>desplazamiento</a:t>
            </a:r>
            <a:r>
              <a:rPr b="0" dirty="0">
                <a:latin typeface="Arial" panose="020B0604020202020204" pitchFamily="34" charset="0"/>
                <a:ea typeface="+mj-ea"/>
                <a:cs typeface="Arial" panose="020B0604020202020204" pitchFamily="34" charset="0"/>
              </a:rPr>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Imagen" descr="Imagen"/>
          <p:cNvPicPr>
            <a:picLocks noChangeAspect="1"/>
          </p:cNvPicPr>
          <p:nvPr/>
        </p:nvPicPr>
        <p:blipFill>
          <a:blip r:embed="rId3"/>
          <a:stretch>
            <a:fillRect/>
          </a:stretch>
        </p:blipFill>
        <p:spPr>
          <a:xfrm>
            <a:off x="1735" y="-494136"/>
            <a:ext cx="9140530" cy="6131772"/>
          </a:xfrm>
          <a:prstGeom prst="rect">
            <a:avLst/>
          </a:prstGeom>
          <a:ln w="12700">
            <a:miter lim="400000"/>
          </a:ln>
        </p:spPr>
      </p:pic>
      <p:sp>
        <p:nvSpPr>
          <p:cNvPr id="147" name="Rectángulo 2"/>
          <p:cNvSpPr/>
          <p:nvPr/>
        </p:nvSpPr>
        <p:spPr>
          <a:xfrm rot="16200000">
            <a:off x="4507560" y="593993"/>
            <a:ext cx="5302243" cy="3955514"/>
          </a:xfrm>
          <a:prstGeom prst="rect">
            <a:avLst/>
          </a:prstGeom>
          <a:gradFill>
            <a:gsLst>
              <a:gs pos="0">
                <a:srgbClr val="000000">
                  <a:alpha val="46000"/>
                </a:srgbClr>
              </a:gs>
              <a:gs pos="100000">
                <a:srgbClr val="000000">
                  <a:alpha val="0"/>
                </a:srgbClr>
              </a:gs>
            </a:gsLst>
            <a:lin ang="16200000"/>
          </a:gra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48" name="CuadroTexto 7"/>
          <p:cNvSpPr txBox="1"/>
          <p:nvPr/>
        </p:nvSpPr>
        <p:spPr>
          <a:xfrm>
            <a:off x="3931920" y="890503"/>
            <a:ext cx="4736446"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b="1">
                <a:solidFill>
                  <a:srgbClr val="FFFFFF"/>
                </a:solidFill>
                <a:latin typeface="Work sans"/>
                <a:ea typeface="Work sans"/>
                <a:cs typeface="Work sans"/>
                <a:sym typeface="Work sans"/>
              </a:defRPr>
            </a:lvl1pPr>
          </a:lstStyle>
          <a:p>
            <a:r>
              <a:t>JUSTIFICACIÓN</a:t>
            </a:r>
          </a:p>
        </p:txBody>
      </p:sp>
      <p:pic>
        <p:nvPicPr>
          <p:cNvPr id="149" name="Imagen 10" descr="Imagen 10"/>
          <p:cNvPicPr>
            <a:picLocks noChangeAspect="1"/>
          </p:cNvPicPr>
          <p:nvPr/>
        </p:nvPicPr>
        <p:blipFill>
          <a:blip r:embed="rId4"/>
          <a:stretch>
            <a:fillRect/>
          </a:stretch>
        </p:blipFill>
        <p:spPr>
          <a:xfrm flipV="1">
            <a:off x="7940706" y="1431750"/>
            <a:ext cx="642358" cy="41564"/>
          </a:xfrm>
          <a:prstGeom prst="rect">
            <a:avLst/>
          </a:prstGeom>
          <a:ln w="12700">
            <a:miter lim="400000"/>
          </a:ln>
        </p:spPr>
      </p:pic>
      <p:pic>
        <p:nvPicPr>
          <p:cNvPr id="150" name="Imagen 15" descr="Imagen 15"/>
          <p:cNvPicPr>
            <a:picLocks noChangeAspect="1"/>
          </p:cNvPicPr>
          <p:nvPr/>
        </p:nvPicPr>
        <p:blipFill>
          <a:blip r:embed="rId5"/>
          <a:srcRect l="21032" t="19996" r="22452" b="17817"/>
          <a:stretch>
            <a:fillRect/>
          </a:stretch>
        </p:blipFill>
        <p:spPr>
          <a:xfrm>
            <a:off x="259104" y="392057"/>
            <a:ext cx="601378" cy="60369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CuadroTexto 1"/>
          <p:cNvSpPr txBox="1"/>
          <p:nvPr/>
        </p:nvSpPr>
        <p:spPr>
          <a:xfrm>
            <a:off x="406326" y="575579"/>
            <a:ext cx="2830523"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b="1">
                <a:solidFill>
                  <a:srgbClr val="274FB2"/>
                </a:solidFill>
                <a:latin typeface="Work Sans"/>
                <a:ea typeface="Work Sans"/>
                <a:cs typeface="Work Sans"/>
                <a:sym typeface="Work Sans"/>
              </a:defRPr>
            </a:lvl1pPr>
          </a:lstStyle>
          <a:p>
            <a:r>
              <a:t>JUSTIFICACION</a:t>
            </a:r>
          </a:p>
        </p:txBody>
      </p:sp>
      <p:sp>
        <p:nvSpPr>
          <p:cNvPr id="155" name="CuadroTexto 2"/>
          <p:cNvSpPr txBox="1"/>
          <p:nvPr/>
        </p:nvSpPr>
        <p:spPr>
          <a:xfrm>
            <a:off x="417041" y="1281727"/>
            <a:ext cx="4388816" cy="3937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R="331470" algn="just" defTabSz="449580">
              <a:lnSpc>
                <a:spcPct val="200000"/>
              </a:lnSpc>
              <a:defRPr sz="1600" b="1">
                <a:latin typeface="Arial"/>
                <a:ea typeface="Arial"/>
                <a:cs typeface="Arial"/>
                <a:sym typeface="Arial"/>
              </a:defRPr>
            </a:lvl1pPr>
          </a:lstStyle>
          <a:p>
            <a:r>
              <a:t>En la actualidad existen plataformas que prestan el servicio del alquiler de manera comercial y masiva enfocada en el sector turistico y hotelero, por el cual se ve la necesidad de que las personas que tienen inmuebles para alquilar se estructure en una plataforma con diversas opciones.</a:t>
            </a:r>
          </a:p>
        </p:txBody>
      </p:sp>
      <p:pic>
        <p:nvPicPr>
          <p:cNvPr id="156" name="Imagen" descr="Imagen"/>
          <p:cNvPicPr>
            <a:picLocks noChangeAspect="1"/>
          </p:cNvPicPr>
          <p:nvPr/>
        </p:nvPicPr>
        <p:blipFill>
          <a:blip r:embed="rId3"/>
          <a:srcRect l="12620" r="12620"/>
          <a:stretch>
            <a:fillRect/>
          </a:stretch>
        </p:blipFill>
        <p:spPr>
          <a:xfrm>
            <a:off x="4961187" y="0"/>
            <a:ext cx="2971324" cy="514350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Imagen" descr="Imagen"/>
          <p:cNvPicPr>
            <a:picLocks noChangeAspect="1"/>
          </p:cNvPicPr>
          <p:nvPr/>
        </p:nvPicPr>
        <p:blipFill>
          <a:blip r:embed="rId3"/>
          <a:srcRect b="90801"/>
          <a:stretch>
            <a:fillRect/>
          </a:stretch>
        </p:blipFill>
        <p:spPr>
          <a:xfrm>
            <a:off x="0" y="-64294"/>
            <a:ext cx="9144043" cy="5551356"/>
          </a:xfrm>
          <a:prstGeom prst="rect">
            <a:avLst/>
          </a:prstGeom>
          <a:ln w="12700">
            <a:miter lim="400000"/>
          </a:ln>
        </p:spPr>
      </p:pic>
      <p:sp>
        <p:nvSpPr>
          <p:cNvPr id="161" name="Rectángulo 2"/>
          <p:cNvSpPr/>
          <p:nvPr/>
        </p:nvSpPr>
        <p:spPr>
          <a:xfrm rot="16200000">
            <a:off x="4609160" y="593993"/>
            <a:ext cx="5302243" cy="3955514"/>
          </a:xfrm>
          <a:prstGeom prst="rect">
            <a:avLst/>
          </a:prstGeom>
          <a:gradFill>
            <a:gsLst>
              <a:gs pos="0">
                <a:srgbClr val="000000">
                  <a:alpha val="46000"/>
                </a:srgbClr>
              </a:gs>
              <a:gs pos="100000">
                <a:srgbClr val="1F497D">
                  <a:alpha val="0"/>
                </a:srgbClr>
              </a:gs>
            </a:gsLst>
            <a:lin ang="16200000"/>
          </a:gradFill>
          <a:ln w="12700">
            <a:miter lim="400000"/>
          </a:ln>
          <a:effectLst>
            <a:outerShdw blurRad="38100" dist="23000" dir="5400000" rotWithShape="0">
              <a:srgbClr val="000000">
                <a:alpha val="35000"/>
              </a:srgbClr>
            </a:outerShdw>
          </a:effectLst>
        </p:spPr>
        <p:txBody>
          <a:bodyPr lIns="45719" rIns="45719" anchor="ctr"/>
          <a:lstStyle/>
          <a:p>
            <a:pPr algn="ctr">
              <a:defRPr>
                <a:solidFill>
                  <a:srgbClr val="FFFFFF"/>
                </a:solidFill>
              </a:defRPr>
            </a:pPr>
            <a:endParaRPr/>
          </a:p>
        </p:txBody>
      </p:sp>
      <p:sp>
        <p:nvSpPr>
          <p:cNvPr id="162" name="CuadroTexto 7"/>
          <p:cNvSpPr txBox="1"/>
          <p:nvPr/>
        </p:nvSpPr>
        <p:spPr>
          <a:xfrm>
            <a:off x="3931920" y="890503"/>
            <a:ext cx="4736446" cy="459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b="1">
                <a:solidFill>
                  <a:srgbClr val="FFFFFF"/>
                </a:solidFill>
                <a:latin typeface="Work sans"/>
                <a:ea typeface="Work sans"/>
                <a:cs typeface="Work sans"/>
                <a:sym typeface="Work sans"/>
              </a:defRPr>
            </a:lvl1pPr>
          </a:lstStyle>
          <a:p>
            <a:r>
              <a:t>OBJETIVOS</a:t>
            </a:r>
          </a:p>
        </p:txBody>
      </p:sp>
      <p:pic>
        <p:nvPicPr>
          <p:cNvPr id="163" name="Imagen 10" descr="Imagen 10"/>
          <p:cNvPicPr>
            <a:picLocks noChangeAspect="1"/>
          </p:cNvPicPr>
          <p:nvPr/>
        </p:nvPicPr>
        <p:blipFill>
          <a:blip r:embed="rId4"/>
          <a:stretch>
            <a:fillRect/>
          </a:stretch>
        </p:blipFill>
        <p:spPr>
          <a:xfrm flipV="1">
            <a:off x="7940706" y="1431750"/>
            <a:ext cx="642358" cy="41564"/>
          </a:xfrm>
          <a:prstGeom prst="rect">
            <a:avLst/>
          </a:prstGeom>
          <a:ln w="12700">
            <a:miter lim="400000"/>
          </a:ln>
        </p:spPr>
      </p:pic>
      <p:pic>
        <p:nvPicPr>
          <p:cNvPr id="164" name="Imagen 15" descr="Imagen 15"/>
          <p:cNvPicPr>
            <a:picLocks noChangeAspect="1"/>
          </p:cNvPicPr>
          <p:nvPr/>
        </p:nvPicPr>
        <p:blipFill>
          <a:blip r:embed="rId5"/>
          <a:srcRect l="21032" t="19996" r="22452" b="17818"/>
          <a:stretch>
            <a:fillRect/>
          </a:stretch>
        </p:blipFill>
        <p:spPr>
          <a:xfrm>
            <a:off x="259104" y="392057"/>
            <a:ext cx="601378" cy="60369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d70b6420934181.562f38cbb1bb1.jpeg" descr="d70b6420934181.562f38cbb1bb1.jpeg"/>
          <p:cNvPicPr>
            <a:picLocks noChangeAspect="1"/>
          </p:cNvPicPr>
          <p:nvPr/>
        </p:nvPicPr>
        <p:blipFill>
          <a:blip r:embed="rId3"/>
          <a:srcRect l="7170" r="7170"/>
          <a:stretch>
            <a:fillRect/>
          </a:stretch>
        </p:blipFill>
        <p:spPr>
          <a:xfrm>
            <a:off x="-16578" y="-184310"/>
            <a:ext cx="3259964" cy="5512005"/>
          </a:xfrm>
          <a:prstGeom prst="rect">
            <a:avLst/>
          </a:prstGeom>
          <a:ln w="12700">
            <a:miter lim="400000"/>
          </a:ln>
        </p:spPr>
      </p:pic>
      <p:sp>
        <p:nvSpPr>
          <p:cNvPr id="169" name="F"/>
          <p:cNvSpPr txBox="1"/>
          <p:nvPr/>
        </p:nvSpPr>
        <p:spPr>
          <a:xfrm>
            <a:off x="762000" y="-2946400"/>
            <a:ext cx="369621" cy="1352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nSpc>
                <a:spcPts val="2800"/>
              </a:lnSpc>
              <a:defRPr sz="1200">
                <a:ln w="0" cap="flat">
                  <a:solidFill>
                    <a:srgbClr val="2B2B2B"/>
                  </a:solidFill>
                  <a:prstDash val="solid"/>
                  <a:miter lim="400000"/>
                </a:ln>
                <a:solidFill>
                  <a:srgbClr val="2B2B2B"/>
                </a:solidFill>
                <a:latin typeface="Helvetica Neue"/>
                <a:ea typeface="Helvetica Neue"/>
                <a:cs typeface="Helvetica Neue"/>
                <a:sym typeface="Helvetica Neue"/>
              </a:defRPr>
            </a:pPr>
            <a:endParaRPr/>
          </a:p>
          <a:p>
            <a:pPr>
              <a:lnSpc>
                <a:spcPts val="2800"/>
              </a:lnSpc>
              <a:defRPr sz="1200">
                <a:ln w="0" cap="flat">
                  <a:solidFill>
                    <a:srgbClr val="2B2B2B"/>
                  </a:solidFill>
                  <a:prstDash val="solid"/>
                  <a:miter lim="400000"/>
                </a:ln>
                <a:solidFill>
                  <a:srgbClr val="2B2B2B"/>
                </a:solidFill>
                <a:latin typeface="Helvetica Neue"/>
                <a:ea typeface="Helvetica Neue"/>
                <a:cs typeface="Helvetica Neue"/>
                <a:sym typeface="Helvetica Neue"/>
              </a:defRPr>
            </a:pPr>
            <a:endParaRPr/>
          </a:p>
          <a:p>
            <a:pPr algn="ctr">
              <a:lnSpc>
                <a:spcPts val="2800"/>
              </a:lnSpc>
              <a:defRPr sz="1200">
                <a:ln w="0" cap="flat">
                  <a:solidFill>
                    <a:srgbClr val="FFFFFF"/>
                  </a:solidFill>
                  <a:prstDash val="solid"/>
                  <a:miter lim="400000"/>
                </a:ln>
                <a:solidFill>
                  <a:srgbClr val="FFFFFF"/>
                </a:solidFill>
                <a:latin typeface="Helvetica Neue"/>
                <a:ea typeface="Helvetica Neue"/>
                <a:cs typeface="Helvetica Neue"/>
                <a:sym typeface="Helvetica Neue"/>
              </a:defRPr>
            </a:pPr>
            <a:endParaRPr/>
          </a:p>
          <a:p>
            <a:pPr algn="ctr">
              <a:lnSpc>
                <a:spcPts val="5600"/>
              </a:lnSpc>
              <a:defRPr sz="2400" b="1">
                <a:ln w="0" cap="flat">
                  <a:solidFill>
                    <a:srgbClr val="FFFFFF"/>
                  </a:solidFill>
                  <a:prstDash val="solid"/>
                  <a:miter lim="400000"/>
                </a:ln>
                <a:solidFill>
                  <a:srgbClr val="FFFFFF"/>
                </a:solidFill>
                <a:latin typeface="Helvetica Neue"/>
                <a:ea typeface="Helvetica Neue"/>
                <a:cs typeface="Helvetica Neue"/>
                <a:sym typeface="Helvetica Neue"/>
              </a:defRPr>
            </a:pPr>
            <a:r>
              <a:t>F</a:t>
            </a:r>
          </a:p>
        </p:txBody>
      </p:sp>
      <p:sp>
        <p:nvSpPr>
          <p:cNvPr id="170" name="CuadroTexto 1"/>
          <p:cNvSpPr txBox="1"/>
          <p:nvPr/>
        </p:nvSpPr>
        <p:spPr>
          <a:xfrm>
            <a:off x="3835326" y="1159779"/>
            <a:ext cx="3739664" cy="523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800" b="1">
                <a:solidFill>
                  <a:srgbClr val="274FB2"/>
                </a:solidFill>
                <a:latin typeface="Work Sans"/>
                <a:ea typeface="Work Sans"/>
                <a:cs typeface="Work Sans"/>
                <a:sym typeface="Work Sans"/>
              </a:defRPr>
            </a:lvl1pPr>
          </a:lstStyle>
          <a:p>
            <a:r>
              <a:t>OBJETIVO GENERAL</a:t>
            </a:r>
          </a:p>
        </p:txBody>
      </p:sp>
      <p:sp>
        <p:nvSpPr>
          <p:cNvPr id="171" name="CuadroTexto 2"/>
          <p:cNvSpPr txBox="1"/>
          <p:nvPr/>
        </p:nvSpPr>
        <p:spPr>
          <a:xfrm>
            <a:off x="3510750" y="1992927"/>
            <a:ext cx="4388816" cy="16843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R="331470" defTabSz="449580">
              <a:lnSpc>
                <a:spcPct val="200000"/>
              </a:lnSpc>
              <a:defRPr sz="1600" b="1">
                <a:latin typeface="Arial"/>
                <a:ea typeface="Arial"/>
                <a:cs typeface="Arial"/>
                <a:sym typeface="Arial"/>
              </a:defRPr>
            </a:lvl1pPr>
          </a:lstStyle>
          <a:p>
            <a:r>
              <a:t>Desarrollar un sistema que permita ofrecer y adquirir inmuebles para su alquiler en Bogotá y sus cercanías.</a:t>
            </a:r>
          </a:p>
        </p:txBody>
      </p:sp>
    </p:spTree>
  </p:cSld>
  <p:clrMapOvr>
    <a:masterClrMapping/>
  </p:clrMapOvr>
  <p:transition spd="med"/>
</p:sld>
</file>

<file path=ppt/theme/theme1.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ema de Office">
  <a:themeElements>
    <a:clrScheme name="Tema de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Tema de Office">
      <a:majorFont>
        <a:latin typeface="Calibri"/>
        <a:ea typeface="Calibri"/>
        <a:cs typeface="Calibri"/>
      </a:majorFont>
      <a:minorFont>
        <a:latin typeface="Helvetica"/>
        <a:ea typeface="Helvetica"/>
        <a:cs typeface="Helvetica"/>
      </a:minorFont>
    </a:fontScheme>
    <a:fmtScheme name="Tema de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2798</Words>
  <Application>Microsoft Macintosh PowerPoint</Application>
  <PresentationFormat>Presentación en pantalla (16:9)</PresentationFormat>
  <Paragraphs>174</Paragraphs>
  <Slides>25</Slides>
  <Notes>25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Arial</vt:lpstr>
      <vt:lpstr>Calibri</vt:lpstr>
      <vt:lpstr>Helvetica Neue</vt:lpstr>
      <vt:lpstr>Wingdings</vt:lpstr>
      <vt:lpstr>Work Sans</vt:lpstr>
      <vt:lpstr>Work Sans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Daniel Alfonso Quintero Ramirez</cp:lastModifiedBy>
  <cp:revision>1</cp:revision>
  <dcterms:modified xsi:type="dcterms:W3CDTF">2019-11-28T18:39:39Z</dcterms:modified>
</cp:coreProperties>
</file>